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D2749-E28D-4D24-A6D4-FEE85D29BBDD}" type="datetimeFigureOut">
              <a:rPr lang="en-US" smtClean="0"/>
              <a:t>9/25/2018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BF771-1038-4E42-BE91-87ED7F7F9064}" type="slidenum">
              <a:rPr lang="en-US" smtClean="0"/>
              <a:t>‹#›</a:t>
            </a:fld>
            <a:endParaRPr lang="en-US"/>
          </a:p>
        </p:txBody>
      </p:sp>
    </p:spTree>
    <p:extLst>
      <p:ext uri="{BB962C8B-B14F-4D97-AF65-F5344CB8AC3E}">
        <p14:creationId xmlns:p14="http://schemas.microsoft.com/office/powerpoint/2010/main" val="55348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sz="2800" dirty="0"/>
              <a:t>It consists of 2 out of 3 PTSD symptoms. </a:t>
            </a:r>
          </a:p>
          <a:p>
            <a:pPr lvl="1"/>
            <a:r>
              <a:rPr lang="en-US" altLang="en-US" sz="2400" dirty="0"/>
              <a:t>Persistent arousal</a:t>
            </a:r>
          </a:p>
          <a:p>
            <a:pPr lvl="1"/>
            <a:r>
              <a:rPr lang="en-US" altLang="en-US" sz="2400" dirty="0"/>
              <a:t>Persistent avoidance</a:t>
            </a:r>
          </a:p>
          <a:p>
            <a:pPr lvl="1"/>
            <a:r>
              <a:rPr lang="en-US" altLang="en-US" sz="2400" dirty="0"/>
              <a:t>Persistent re-experiencing</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AA9AD-AF61-4A2C-814E-328D37A93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237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9119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95096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22230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45033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91188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93021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78466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42792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934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327E3-7A52-47FB-8574-0CC4F946DEFD}"/>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83DA44B-AA38-40DA-A6DE-A8B9068F8630}"/>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93DE768-8F99-4534-8BDB-D6C87C54DD80}"/>
              </a:ext>
            </a:extLst>
          </p:cNvPr>
          <p:cNvSpPr>
            <a:spLocks noGrp="1"/>
          </p:cNvSpPr>
          <p:nvPr>
            <p:ph sz="half" idx="2"/>
          </p:nvPr>
        </p:nvSpPr>
        <p:spPr>
          <a:xfrm>
            <a:off x="6197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8280D80E-8398-4436-980F-FFB0B780FB8F}"/>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C5BF05E4-3CB2-4E2E-815C-861EC75D8D44}"/>
              </a:ext>
            </a:extLst>
          </p:cNvPr>
          <p:cNvSpPr>
            <a:spLocks noGrp="1"/>
          </p:cNvSpPr>
          <p:nvPr>
            <p:ph type="sldNum" sz="quarter" idx="11"/>
          </p:nvPr>
        </p:nvSpPr>
        <p:spPr>
          <a:xfrm>
            <a:off x="8737600" y="6248400"/>
            <a:ext cx="2844800" cy="457200"/>
          </a:xfrm>
        </p:spPr>
        <p:txBody>
          <a:bodyPr/>
          <a:lstStyle>
            <a:lvl1pPr>
              <a:defRPr/>
            </a:lvl1pPr>
          </a:lstStyle>
          <a:p>
            <a:fld id="{F731CA59-CE23-4375-969D-0EDB4F60C30B}" type="slidenum">
              <a:rPr lang="en-US" altLang="en-US"/>
              <a:pPr/>
              <a:t>‹#›</a:t>
            </a:fld>
            <a:endParaRPr lang="en-US" altLang="en-US"/>
          </a:p>
        </p:txBody>
      </p:sp>
      <p:sp>
        <p:nvSpPr>
          <p:cNvPr id="7" name="Date Placeholder 6">
            <a:extLst>
              <a:ext uri="{FF2B5EF4-FFF2-40B4-BE49-F238E27FC236}">
                <a16:creationId xmlns:a16="http://schemas.microsoft.com/office/drawing/2014/main" xmlns="" id="{9BB01DD5-323F-428F-BBC8-BFB788755FD5}"/>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3280753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3AA653-B77A-474A-979F-5FBF0A54185F}"/>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87947F2-D7EE-4F3E-9073-571AF08E1E65}"/>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4C08E9B-5D63-4B71-A271-38756A15C42B}"/>
              </a:ext>
            </a:extLst>
          </p:cNvPr>
          <p:cNvSpPr>
            <a:spLocks noGrp="1"/>
          </p:cNvSpPr>
          <p:nvPr>
            <p:ph sz="quarter" idx="2"/>
          </p:nvPr>
        </p:nvSpPr>
        <p:spPr>
          <a:xfrm>
            <a:off x="6197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xmlns="" id="{542AF4B4-315E-4BD0-8218-C726B1217E22}"/>
              </a:ext>
            </a:extLst>
          </p:cNvPr>
          <p:cNvSpPr>
            <a:spLocks noGrp="1"/>
          </p:cNvSpPr>
          <p:nvPr>
            <p:ph sz="quarter" idx="3"/>
          </p:nvPr>
        </p:nvSpPr>
        <p:spPr>
          <a:xfrm>
            <a:off x="6197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xmlns="" id="{6C74A659-FBE4-4A2B-8808-6A19AFF76D65}"/>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24142A27-D463-4361-9D7B-2031E9FE9A8C}"/>
              </a:ext>
            </a:extLst>
          </p:cNvPr>
          <p:cNvSpPr>
            <a:spLocks noGrp="1"/>
          </p:cNvSpPr>
          <p:nvPr>
            <p:ph type="sldNum" sz="quarter" idx="11"/>
          </p:nvPr>
        </p:nvSpPr>
        <p:spPr>
          <a:xfrm>
            <a:off x="8737600" y="6248400"/>
            <a:ext cx="2844800" cy="457200"/>
          </a:xfrm>
        </p:spPr>
        <p:txBody>
          <a:bodyPr/>
          <a:lstStyle>
            <a:lvl1pPr>
              <a:defRPr/>
            </a:lvl1pPr>
          </a:lstStyle>
          <a:p>
            <a:fld id="{60D967F3-E6B7-4889-BA9A-DA4A1D3402A6}" type="slidenum">
              <a:rPr lang="en-US" altLang="en-US"/>
              <a:pPr/>
              <a:t>‹#›</a:t>
            </a:fld>
            <a:endParaRPr lang="en-US" altLang="en-US"/>
          </a:p>
        </p:txBody>
      </p:sp>
      <p:sp>
        <p:nvSpPr>
          <p:cNvPr id="8" name="Date Placeholder 7">
            <a:extLst>
              <a:ext uri="{FF2B5EF4-FFF2-40B4-BE49-F238E27FC236}">
                <a16:creationId xmlns:a16="http://schemas.microsoft.com/office/drawing/2014/main" xmlns="" id="{B81ED482-7F0A-444D-940C-C78B81AD5ED2}"/>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2546992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07453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B1471-64E1-452C-8345-569BBECB6924}"/>
              </a:ext>
            </a:extLst>
          </p:cNvPr>
          <p:cNvSpPr>
            <a:spLocks noGrp="1"/>
          </p:cNvSpPr>
          <p:nvPr>
            <p:ph type="title" sz="quarter"/>
          </p:nvPr>
        </p:nvSpPr>
        <p:spPr>
          <a:xfrm>
            <a:off x="609600" y="4572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02ED15-9991-41D7-B68A-8348D24927E8}"/>
              </a:ext>
            </a:extLst>
          </p:cNvPr>
          <p:cNvSpPr>
            <a:spLocks noGrp="1"/>
          </p:cNvSpPr>
          <p:nvPr>
            <p:ph sz="quarter" idx="1"/>
          </p:nvPr>
        </p:nvSpPr>
        <p:spPr>
          <a:xfrm>
            <a:off x="609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6ED2CB1-AC7C-48CB-96FD-BFB9E26E857E}"/>
              </a:ext>
            </a:extLst>
          </p:cNvPr>
          <p:cNvSpPr>
            <a:spLocks noGrp="1"/>
          </p:cNvSpPr>
          <p:nvPr>
            <p:ph sz="quarter" idx="2"/>
          </p:nvPr>
        </p:nvSpPr>
        <p:spPr>
          <a:xfrm>
            <a:off x="6197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xmlns="" id="{4AECFC4B-9E2C-4989-99CC-CE5D5D4E9154}"/>
              </a:ext>
            </a:extLst>
          </p:cNvPr>
          <p:cNvSpPr>
            <a:spLocks noGrp="1"/>
          </p:cNvSpPr>
          <p:nvPr>
            <p:ph sz="quarter" idx="3"/>
          </p:nvPr>
        </p:nvSpPr>
        <p:spPr>
          <a:xfrm>
            <a:off x="609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xmlns="" id="{6796052C-F576-4395-BC5C-CF47B3BE3153}"/>
              </a:ext>
            </a:extLst>
          </p:cNvPr>
          <p:cNvSpPr>
            <a:spLocks noGrp="1"/>
          </p:cNvSpPr>
          <p:nvPr>
            <p:ph sz="quarter" idx="4"/>
          </p:nvPr>
        </p:nvSpPr>
        <p:spPr>
          <a:xfrm>
            <a:off x="6197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xmlns="" id="{017F4D84-4ED4-4E7A-A106-B628F24602D9}"/>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xmlns="" id="{0C50CFC5-0B56-40A2-AC5F-285E2B0C7DA3}"/>
              </a:ext>
            </a:extLst>
          </p:cNvPr>
          <p:cNvSpPr>
            <a:spLocks noGrp="1"/>
          </p:cNvSpPr>
          <p:nvPr>
            <p:ph type="sldNum" sz="quarter" idx="11"/>
          </p:nvPr>
        </p:nvSpPr>
        <p:spPr>
          <a:xfrm>
            <a:off x="8737600" y="6248400"/>
            <a:ext cx="2844800" cy="457200"/>
          </a:xfrm>
        </p:spPr>
        <p:txBody>
          <a:bodyPr/>
          <a:lstStyle>
            <a:lvl1pPr>
              <a:defRPr/>
            </a:lvl1pPr>
          </a:lstStyle>
          <a:p>
            <a:fld id="{00F8CD23-B534-4C5C-83B2-D3DAB72CA194}" type="slidenum">
              <a:rPr lang="en-US" altLang="en-US"/>
              <a:pPr/>
              <a:t>‹#›</a:t>
            </a:fld>
            <a:endParaRPr lang="en-US" altLang="en-US"/>
          </a:p>
        </p:txBody>
      </p:sp>
      <p:sp>
        <p:nvSpPr>
          <p:cNvPr id="9" name="Date Placeholder 8">
            <a:extLst>
              <a:ext uri="{FF2B5EF4-FFF2-40B4-BE49-F238E27FC236}">
                <a16:creationId xmlns:a16="http://schemas.microsoft.com/office/drawing/2014/main" xmlns="" id="{2B18B402-AF14-4B40-BDD1-1D935E062C8E}"/>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3750162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6DAA0-A8F8-4F0C-AEC7-83CD6A477F59}"/>
              </a:ext>
            </a:extLst>
          </p:cNvPr>
          <p:cNvSpPr>
            <a:spLocks noGrp="1"/>
          </p:cNvSpPr>
          <p:nvPr>
            <p:ph type="title"/>
          </p:nvPr>
        </p:nvSpPr>
        <p:spPr>
          <a:xfrm>
            <a:off x="609233" y="533400"/>
            <a:ext cx="10973536"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00DA2B8-227D-493C-A6EC-4EC62DB2AB22}"/>
              </a:ext>
            </a:extLst>
          </p:cNvPr>
          <p:cNvSpPr>
            <a:spLocks noGrp="1"/>
          </p:cNvSpPr>
          <p:nvPr>
            <p:ph type="body" sz="half" idx="1"/>
          </p:nvPr>
        </p:nvSpPr>
        <p:spPr>
          <a:xfrm>
            <a:off x="609233" y="1828801"/>
            <a:ext cx="539842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a:extLst>
              <a:ext uri="{FF2B5EF4-FFF2-40B4-BE49-F238E27FC236}">
                <a16:creationId xmlns:a16="http://schemas.microsoft.com/office/drawing/2014/main" xmlns="" id="{27E1215A-3282-4CF6-9127-47D9C0970135}"/>
              </a:ext>
            </a:extLst>
          </p:cNvPr>
          <p:cNvSpPr>
            <a:spLocks noGrp="1"/>
          </p:cNvSpPr>
          <p:nvPr>
            <p:ph type="media" sz="half" idx="2"/>
          </p:nvPr>
        </p:nvSpPr>
        <p:spPr>
          <a:xfrm>
            <a:off x="6184348" y="1828801"/>
            <a:ext cx="5398421" cy="4302125"/>
          </a:xfrm>
        </p:spPr>
        <p:txBody>
          <a:bodyPr/>
          <a:lstStyle/>
          <a:p>
            <a:endParaRPr lang="en-US"/>
          </a:p>
        </p:txBody>
      </p:sp>
      <p:sp>
        <p:nvSpPr>
          <p:cNvPr id="5" name="Date Placeholder 4">
            <a:extLst>
              <a:ext uri="{FF2B5EF4-FFF2-40B4-BE49-F238E27FC236}">
                <a16:creationId xmlns:a16="http://schemas.microsoft.com/office/drawing/2014/main" xmlns="" id="{812647F1-EEF7-4025-A3EF-2DA2E59068EB}"/>
              </a:ext>
            </a:extLst>
          </p:cNvPr>
          <p:cNvSpPr>
            <a:spLocks noGrp="1"/>
          </p:cNvSpPr>
          <p:nvPr>
            <p:ph type="dt" sz="half" idx="10"/>
          </p:nvPr>
        </p:nvSpPr>
        <p:spPr>
          <a:xfrm>
            <a:off x="609232" y="6248400"/>
            <a:ext cx="2236304"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915ABF30-2C9C-42C7-ADBE-721E8078B4BA}"/>
              </a:ext>
            </a:extLst>
          </p:cNvPr>
          <p:cNvSpPr>
            <a:spLocks noGrp="1"/>
          </p:cNvSpPr>
          <p:nvPr>
            <p:ph type="ftr" sz="quarter" idx="11"/>
          </p:nvPr>
        </p:nvSpPr>
        <p:spPr>
          <a:xfrm>
            <a:off x="4165233" y="6248400"/>
            <a:ext cx="3861536"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A79EEA33-E1A3-40B2-8B03-7BAADAE63916}"/>
              </a:ext>
            </a:extLst>
          </p:cNvPr>
          <p:cNvSpPr>
            <a:spLocks noGrp="1"/>
          </p:cNvSpPr>
          <p:nvPr>
            <p:ph type="sldNum" sz="quarter" idx="12"/>
          </p:nvPr>
        </p:nvSpPr>
        <p:spPr>
          <a:xfrm>
            <a:off x="9042769" y="6248400"/>
            <a:ext cx="2540000" cy="457200"/>
          </a:xfrm>
        </p:spPr>
        <p:txBody>
          <a:bodyPr/>
          <a:lstStyle>
            <a:lvl1pPr>
              <a:defRPr/>
            </a:lvl1pPr>
          </a:lstStyle>
          <a:p>
            <a:fld id="{AEF66D64-6511-4CD1-955E-CD61DEDFBA78}" type="slidenum">
              <a:rPr lang="en-US" altLang="en-US"/>
              <a:pPr/>
              <a:t>‹#›</a:t>
            </a:fld>
            <a:endParaRPr lang="en-US" altLang="en-US"/>
          </a:p>
        </p:txBody>
      </p:sp>
    </p:spTree>
    <p:extLst>
      <p:ext uri="{BB962C8B-B14F-4D97-AF65-F5344CB8AC3E}">
        <p14:creationId xmlns:p14="http://schemas.microsoft.com/office/powerpoint/2010/main" val="2901625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CC0FE-015C-4E19-9714-F0158F05EE3D}"/>
              </a:ext>
            </a:extLst>
          </p:cNvPr>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AFF343-7248-44B1-8162-4A4C024E6561}"/>
              </a:ext>
            </a:extLst>
          </p:cNvPr>
          <p:cNvSpPr>
            <a:spLocks noGrp="1"/>
          </p:cNvSpPr>
          <p:nvPr>
            <p:ph sz="quarter" idx="1"/>
          </p:nvPr>
        </p:nvSpPr>
        <p:spPr>
          <a:xfrm>
            <a:off x="609600" y="1719264"/>
            <a:ext cx="5384800" cy="21288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18F8640-FDDA-4702-A339-8BEA0F1E909F}"/>
              </a:ext>
            </a:extLst>
          </p:cNvPr>
          <p:cNvSpPr>
            <a:spLocks noGrp="1"/>
          </p:cNvSpPr>
          <p:nvPr>
            <p:ph sz="quarter" idx="2"/>
          </p:nvPr>
        </p:nvSpPr>
        <p:spPr>
          <a:xfrm>
            <a:off x="609600" y="4000501"/>
            <a:ext cx="5384800" cy="2130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D11DF63-5FF1-42C1-96E1-AC46791708D2}"/>
              </a:ext>
            </a:extLst>
          </p:cNvPr>
          <p:cNvSpPr>
            <a:spLocks noGrp="1"/>
          </p:cNvSpPr>
          <p:nvPr>
            <p:ph type="body" sz="half" idx="3"/>
          </p:nvPr>
        </p:nvSpPr>
        <p:spPr>
          <a:xfrm>
            <a:off x="6197600" y="1719263"/>
            <a:ext cx="5384800" cy="4411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xmlns="" id="{B466F082-DA4E-4B36-A76E-BC9BE9CBDC02}"/>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xmlns="" id="{612C572E-C9BD-4232-B2DC-734F467590C9}"/>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xmlns="" id="{0858E003-C2B8-494E-A853-0301748CD83E}"/>
              </a:ext>
            </a:extLst>
          </p:cNvPr>
          <p:cNvSpPr>
            <a:spLocks noGrp="1"/>
          </p:cNvSpPr>
          <p:nvPr>
            <p:ph type="sldNum" sz="quarter" idx="12"/>
          </p:nvPr>
        </p:nvSpPr>
        <p:spPr>
          <a:xfrm>
            <a:off x="8737600" y="6248400"/>
            <a:ext cx="2844800" cy="457200"/>
          </a:xfrm>
        </p:spPr>
        <p:txBody>
          <a:bodyPr/>
          <a:lstStyle>
            <a:lvl1pPr>
              <a:defRPr/>
            </a:lvl1pPr>
          </a:lstStyle>
          <a:p>
            <a:fld id="{0A208146-2B2A-4146-9DCA-07BFA3173CB3}" type="slidenum">
              <a:rPr lang="en-US" altLang="en-US"/>
              <a:pPr/>
              <a:t>‹#›</a:t>
            </a:fld>
            <a:endParaRPr lang="en-US" altLang="en-US"/>
          </a:p>
        </p:txBody>
      </p:sp>
    </p:spTree>
    <p:extLst>
      <p:ext uri="{BB962C8B-B14F-4D97-AF65-F5344CB8AC3E}">
        <p14:creationId xmlns:p14="http://schemas.microsoft.com/office/powerpoint/2010/main" val="1361892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51023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32427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1288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6659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0296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3968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3208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3768711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r" defTabSz="914400" rtl="0" eaLnBrk="1" latinLnBrk="0" hangingPunct="1">
        <a:lnSpc>
          <a:spcPct val="90000"/>
        </a:lnSpc>
        <a:spcBef>
          <a:spcPct val="0"/>
        </a:spcBef>
        <a:buNone/>
        <a:defRPr sz="4000" b="0" i="0" u="none"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9.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9.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hyperlink" Target="http://www.historic-columbus.org/acute-stress-disorder-psychological-shock-detail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8.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hyperlink" Target="file:///C:\Users\fmfd1\Desktop\Disaster%20Site%20Worker\Disaster%20Site%20Worker%20Files\5600%20Course%20Manual\04%20Respiratory%20Protection_2dm.ppt" TargetMode="Externa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hyperlink" Target="MODULE%209%20CBRNE.pptx" TargetMode="External"/><Relationship Id="rId5" Type="http://schemas.microsoft.com/office/2007/relationships/hdphoto" Target="../media/hdphoto1.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1.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DB31055D-0EB9-432F-A348-5BC8A9064E8B}"/>
              </a:ext>
            </a:extLst>
          </p:cNvPr>
          <p:cNvSpPr>
            <a:spLocks noGrp="1" noChangeArrowheads="1"/>
          </p:cNvSpPr>
          <p:nvPr>
            <p:ph type="ctrTitle"/>
          </p:nvPr>
        </p:nvSpPr>
        <p:spPr>
          <a:xfrm>
            <a:off x="190500" y="441959"/>
            <a:ext cx="11811000" cy="2209800"/>
          </a:xfrm>
        </p:spPr>
        <p:txBody>
          <a:bodyPr/>
          <a:lstStyle/>
          <a:p>
            <a:pPr algn="ctr"/>
            <a:r>
              <a:rPr lang="en-US" altLang="en-US" dirty="0">
                <a:solidFill>
                  <a:schemeClr val="tx1"/>
                </a:solidFill>
                <a:effectLst>
                  <a:outerShdw blurRad="38100" dist="38100" dir="2700000" algn="tl">
                    <a:srgbClr val="000000">
                      <a:alpha val="43137"/>
                    </a:srgbClr>
                  </a:outerShdw>
                </a:effectLst>
              </a:rPr>
              <a:t>Disaster Site Worker Safety</a:t>
            </a:r>
          </a:p>
        </p:txBody>
      </p:sp>
      <p:sp>
        <p:nvSpPr>
          <p:cNvPr id="2051" name="Rectangle 3">
            <a:extLst>
              <a:ext uri="{FF2B5EF4-FFF2-40B4-BE49-F238E27FC236}">
                <a16:creationId xmlns:a16="http://schemas.microsoft.com/office/drawing/2014/main" xmlns="" id="{8340F67D-590E-48D6-9E7B-B81F0AECB75F}"/>
              </a:ext>
            </a:extLst>
          </p:cNvPr>
          <p:cNvSpPr>
            <a:spLocks noGrp="1" noChangeArrowheads="1"/>
          </p:cNvSpPr>
          <p:nvPr>
            <p:ph type="subTitle" idx="1"/>
          </p:nvPr>
        </p:nvSpPr>
        <p:spPr>
          <a:xfrm>
            <a:off x="4267200" y="2676939"/>
            <a:ext cx="6019800" cy="762000"/>
          </a:xfrm>
        </p:spPr>
        <p:txBody>
          <a:bodyPr>
            <a:normAutofit/>
          </a:bodyPr>
          <a:lstStyle/>
          <a:p>
            <a:r>
              <a:rPr lang="en-US" altLang="en-US" sz="2400" dirty="0">
                <a:effectLst>
                  <a:outerShdw blurRad="38100" dist="38100" dir="2700000" algn="tl">
                    <a:srgbClr val="000000">
                      <a:alpha val="43137"/>
                    </a:srgbClr>
                  </a:outerShdw>
                </a:effectLst>
              </a:rPr>
              <a:t>Traumatic Stress</a:t>
            </a:r>
          </a:p>
        </p:txBody>
      </p:sp>
      <p:sp>
        <p:nvSpPr>
          <p:cNvPr id="12" name="Rectangle 18">
            <a:extLst>
              <a:ext uri="{FF2B5EF4-FFF2-40B4-BE49-F238E27FC236}">
                <a16:creationId xmlns:a16="http://schemas.microsoft.com/office/drawing/2014/main" xmlns="" id="{0674D46B-91D2-43C3-80F7-EB5087A81290}"/>
              </a:ext>
            </a:extLst>
          </p:cNvPr>
          <p:cNvSpPr>
            <a:spLocks noGrp="1" noChangeArrowheads="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B7CB0-96F5-4A15-8CFC-4245DF47495D}"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grpSp>
        <p:nvGrpSpPr>
          <p:cNvPr id="2053" name="Group 5">
            <a:extLst>
              <a:ext uri="{FF2B5EF4-FFF2-40B4-BE49-F238E27FC236}">
                <a16:creationId xmlns:a16="http://schemas.microsoft.com/office/drawing/2014/main" xmlns="" id="{71F98EB8-B8B2-43F0-9761-F346DEF0EEBE}"/>
              </a:ext>
            </a:extLst>
          </p:cNvPr>
          <p:cNvGrpSpPr>
            <a:grpSpLocks/>
          </p:cNvGrpSpPr>
          <p:nvPr/>
        </p:nvGrpSpPr>
        <p:grpSpPr bwMode="auto">
          <a:xfrm>
            <a:off x="3412901" y="3225580"/>
            <a:ext cx="6944743" cy="1256268"/>
            <a:chOff x="1392" y="2112"/>
            <a:chExt cx="3881" cy="486"/>
          </a:xfrm>
        </p:grpSpPr>
        <p:pic>
          <p:nvPicPr>
            <p:cNvPr id="2054" name="Picture 6" descr="wa-3-01-quake-avan">
              <a:extLst>
                <a:ext uri="{FF2B5EF4-FFF2-40B4-BE49-F238E27FC236}">
                  <a16:creationId xmlns:a16="http://schemas.microsoft.com/office/drawing/2014/main" xmlns="" id="{5C03B5D9-F319-4939-9CF9-EB44EC5537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2" y="2112"/>
              <a:ext cx="67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7" descr="Mailbox5">
              <a:extLst>
                <a:ext uri="{FF2B5EF4-FFF2-40B4-BE49-F238E27FC236}">
                  <a16:creationId xmlns:a16="http://schemas.microsoft.com/office/drawing/2014/main" xmlns="" id="{AA9A6530-995B-41D1-9645-65AD32DCE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112"/>
              <a:ext cx="67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6" name="Picture 8" descr="terroist with weapon">
              <a:extLst>
                <a:ext uri="{FF2B5EF4-FFF2-40B4-BE49-F238E27FC236}">
                  <a16:creationId xmlns:a16="http://schemas.microsoft.com/office/drawing/2014/main" xmlns="" id="{7C4F08C4-9BB3-40D8-8F78-8DE3B10C47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6" y="2112"/>
              <a:ext cx="60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9" descr="Responder level B">
              <a:extLst>
                <a:ext uri="{FF2B5EF4-FFF2-40B4-BE49-F238E27FC236}">
                  <a16:creationId xmlns:a16="http://schemas.microsoft.com/office/drawing/2014/main" xmlns="" id="{BF290CDB-FCA5-4410-9C85-893763366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2" y="2112"/>
              <a:ext cx="720"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0" descr="triage4">
              <a:extLst>
                <a:ext uri="{FF2B5EF4-FFF2-40B4-BE49-F238E27FC236}">
                  <a16:creationId xmlns:a16="http://schemas.microsoft.com/office/drawing/2014/main" xmlns="" id="{3DED5FBA-10BF-4B80-BEB0-B614D3D551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4" y="2112"/>
              <a:ext cx="639"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11" descr="comfort">
              <a:extLst>
                <a:ext uri="{FF2B5EF4-FFF2-40B4-BE49-F238E27FC236}">
                  <a16:creationId xmlns:a16="http://schemas.microsoft.com/office/drawing/2014/main" xmlns="" id="{D5A67D9A-687A-414B-B751-FE4C16498C6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6" y="2112"/>
              <a:ext cx="617" cy="486"/>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6082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1914F92-8A67-4478-BBCB-1ED1949B2900}"/>
              </a:ext>
            </a:extLst>
          </p:cNvPr>
          <p:cNvPicPr>
            <a:picLocks noChangeAspect="1"/>
          </p:cNvPicPr>
          <p:nvPr/>
        </p:nvPicPr>
        <p:blipFill rotWithShape="1">
          <a:blip r:embed="rId3">
            <a:duotone>
              <a:prstClr val="black"/>
              <a:schemeClr val="tx2">
                <a:tint val="45000"/>
                <a:satMod val="400000"/>
              </a:schemeClr>
            </a:duotone>
            <a:alphaModFix amt="30000"/>
            <a:extLst/>
          </a:blip>
          <a:srcRect l="7454" r="13435"/>
          <a:stretch/>
        </p:blipFill>
        <p:spPr>
          <a:xfrm>
            <a:off x="0" y="38099"/>
            <a:ext cx="12191998" cy="6858000"/>
          </a:xfrm>
          <a:prstGeom prst="rect">
            <a:avLst/>
          </a:prstGeom>
        </p:spPr>
      </p:pic>
      <p:sp>
        <p:nvSpPr>
          <p:cNvPr id="39938" name="Rectangle 2">
            <a:extLst>
              <a:ext uri="{FF2B5EF4-FFF2-40B4-BE49-F238E27FC236}">
                <a16:creationId xmlns:a16="http://schemas.microsoft.com/office/drawing/2014/main" xmlns="" id="{A37CEE5F-7809-4AC2-9643-FB277AEA7969}"/>
              </a:ext>
            </a:extLst>
          </p:cNvPr>
          <p:cNvSpPr>
            <a:spLocks noGrp="1" noChangeArrowheads="1"/>
          </p:cNvSpPr>
          <p:nvPr>
            <p:ph type="title"/>
          </p:nvPr>
        </p:nvSpPr>
        <p:spPr>
          <a:xfrm>
            <a:off x="168728" y="208630"/>
            <a:ext cx="11123360" cy="1371600"/>
          </a:xfrm>
        </p:spPr>
        <p:txBody>
          <a:bodyPr vert="horz" lIns="91440" tIns="45720" rIns="91440" bIns="45720" rtlCol="0" anchor="ctr">
            <a:normAutofit/>
          </a:bodyPr>
          <a:lstStyle/>
          <a:p>
            <a:r>
              <a:rPr lang="en-US" altLang="en-US" sz="4400" b="1" dirty="0">
                <a:effectLst>
                  <a:outerShdw blurRad="38100" dist="38100" dir="2700000" algn="tl">
                    <a:srgbClr val="000000">
                      <a:alpha val="43137"/>
                    </a:srgbClr>
                  </a:outerShdw>
                </a:effectLst>
              </a:rPr>
              <a:t>Post-Traumatic Stress Disorder (PTSD)</a:t>
            </a:r>
          </a:p>
        </p:txBody>
      </p:sp>
      <p:sp>
        <p:nvSpPr>
          <p:cNvPr id="39939" name="Rectangle 3">
            <a:extLst>
              <a:ext uri="{FF2B5EF4-FFF2-40B4-BE49-F238E27FC236}">
                <a16:creationId xmlns:a16="http://schemas.microsoft.com/office/drawing/2014/main" xmlns="" id="{90F16274-00E5-4244-9D2B-DD0F3C418D3E}"/>
              </a:ext>
            </a:extLst>
          </p:cNvPr>
          <p:cNvSpPr>
            <a:spLocks noGrp="1" noChangeArrowheads="1"/>
          </p:cNvSpPr>
          <p:nvPr>
            <p:ph type="body" sz="half" idx="1"/>
          </p:nvPr>
        </p:nvSpPr>
        <p:spPr>
          <a:xfrm>
            <a:off x="168728" y="4746171"/>
            <a:ext cx="5927271" cy="1730829"/>
          </a:xfrm>
        </p:spPr>
        <p:txBody>
          <a:bodyPr vert="horz" lIns="91440" tIns="45720" rIns="91440" bIns="45720" rtlCol="0">
            <a:normAutofit/>
          </a:bodyPr>
          <a:lstStyle/>
          <a:p>
            <a:r>
              <a:rPr lang="en-US" altLang="en-US" dirty="0">
                <a:effectLst>
                  <a:outerShdw blurRad="38100" dist="38100" dir="2700000" algn="tl">
                    <a:srgbClr val="000000">
                      <a:alpha val="43137"/>
                    </a:srgbClr>
                  </a:outerShdw>
                </a:effectLst>
              </a:rPr>
              <a:t>Individual experiences significant emotional distress or experiences difficulties functioning on the job, socially, in personal relationships, or other important areas of his life.</a:t>
            </a:r>
          </a:p>
        </p:txBody>
      </p:sp>
      <p:sp>
        <p:nvSpPr>
          <p:cNvPr id="9" name="Slide Number Placeholder 7">
            <a:extLst>
              <a:ext uri="{FF2B5EF4-FFF2-40B4-BE49-F238E27FC236}">
                <a16:creationId xmlns:a16="http://schemas.microsoft.com/office/drawing/2014/main" xmlns="" id="{733F0806-3DA4-4423-8C82-5626D48CF0C9}"/>
              </a:ext>
            </a:extLst>
          </p:cNvPr>
          <p:cNvSpPr>
            <a:spLocks noGrp="1"/>
          </p:cNvSpPr>
          <p:nvPr>
            <p:ph type="sldNum" sz="quarter" idx="11"/>
          </p:nvPr>
        </p:nvSpPr>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E0B6312-04EE-4A2B-AC41-A57A43A14F86}"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45719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7">
            <a:extLst>
              <a:ext uri="{FF2B5EF4-FFF2-40B4-BE49-F238E27FC236}">
                <a16:creationId xmlns:a16="http://schemas.microsoft.com/office/drawing/2014/main" xmlns="" id="{1EF0EF28-7C53-49C2-AF4A-9FE0DB928937}"/>
              </a:ext>
            </a:extLst>
          </p:cNvPr>
          <p:cNvSpPr>
            <a:spLocks noGrp="1"/>
          </p:cNvSpPr>
          <p:nvPr>
            <p:ph type="sldNum" sz="quarter" idx="12"/>
          </p:nvPr>
        </p:nvSpPr>
        <p:spPr>
          <a:xfrm>
            <a:off x="9182724" y="62039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999AE9-90EB-463C-A88C-064B7811AB44}"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3250" name="Rectangle 2">
            <a:extLst>
              <a:ext uri="{FF2B5EF4-FFF2-40B4-BE49-F238E27FC236}">
                <a16:creationId xmlns:a16="http://schemas.microsoft.com/office/drawing/2014/main" xmlns="" id="{21F526DD-4D1C-47A2-9927-EF3B14B1E8A1}"/>
              </a:ext>
            </a:extLst>
          </p:cNvPr>
          <p:cNvSpPr>
            <a:spLocks noGrp="1" noChangeArrowheads="1"/>
          </p:cNvSpPr>
          <p:nvPr>
            <p:ph type="title" idx="4294967295"/>
          </p:nvPr>
        </p:nvSpPr>
        <p:spPr>
          <a:xfrm>
            <a:off x="4047344" y="561459"/>
            <a:ext cx="7754911" cy="1371600"/>
          </a:xfrm>
        </p:spPr>
        <p:txBody>
          <a:bodyPr>
            <a:normAutofit/>
          </a:bodyPr>
          <a:lstStyle/>
          <a:p>
            <a:r>
              <a:rPr lang="en-US" altLang="en-US" sz="4400" b="1" dirty="0">
                <a:effectLst>
                  <a:outerShdw blurRad="38100" dist="38100" dir="2700000" algn="tl">
                    <a:srgbClr val="000000">
                      <a:alpha val="43137"/>
                    </a:srgbClr>
                  </a:outerShdw>
                </a:effectLst>
              </a:rPr>
              <a:t>Post-Traumatic Stress Disorder (PTSD)</a:t>
            </a:r>
          </a:p>
        </p:txBody>
      </p:sp>
      <p:sp>
        <p:nvSpPr>
          <p:cNvPr id="53251" name="Rectangle 3">
            <a:extLst>
              <a:ext uri="{FF2B5EF4-FFF2-40B4-BE49-F238E27FC236}">
                <a16:creationId xmlns:a16="http://schemas.microsoft.com/office/drawing/2014/main" xmlns="" id="{09045957-EABA-463C-8635-143D0252E41B}"/>
              </a:ext>
            </a:extLst>
          </p:cNvPr>
          <p:cNvSpPr>
            <a:spLocks noGrp="1" noChangeArrowheads="1"/>
          </p:cNvSpPr>
          <p:nvPr>
            <p:ph type="body" sz="half" idx="4294967295"/>
          </p:nvPr>
        </p:nvSpPr>
        <p:spPr>
          <a:xfrm>
            <a:off x="554636" y="1801111"/>
            <a:ext cx="8628088" cy="4126098"/>
          </a:xfrm>
        </p:spPr>
        <p:txBody>
          <a:bodyPr>
            <a:normAutofit/>
          </a:bodyPr>
          <a:lstStyle/>
          <a:p>
            <a:r>
              <a:rPr lang="en-US" dirty="0">
                <a:effectLst>
                  <a:outerShdw blurRad="38100" dist="38100" dir="2700000" algn="tl">
                    <a:srgbClr val="000000">
                      <a:alpha val="43137"/>
                    </a:srgbClr>
                  </a:outerShdw>
                </a:effectLst>
              </a:rPr>
              <a:t>PTSD is a disorder that develops in some people who have experienced a shocking, scary, or dangerous event</a:t>
            </a:r>
            <a:r>
              <a:rPr lang="en-US" dirty="0" smtClean="0">
                <a:effectLst>
                  <a:outerShdw blurRad="38100" dist="38100" dir="2700000" algn="tl">
                    <a:srgbClr val="000000">
                      <a:alpha val="43137"/>
                    </a:srgbClr>
                  </a:outerShdw>
                </a:effectLst>
              </a:rPr>
              <a:t>.</a:t>
            </a:r>
          </a:p>
          <a:p>
            <a:endParaRPr lang="en-US" sz="1000"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It is natural to feel afraid during and after a traumatic situation. Fear triggers many split-second changes in the body to help defend against danger or to avoid it. This “fight-or-flight” response is a typical reaction meant to protect a person from harm. Nearly everyone will experience a range of reactions after trauma, yet most people recover from initial symptoms naturally. Those who continue to experience problems may be diagnosed with PTSD. People who have PTSD may feel stressed or frightened even when they are not in danger.</a:t>
            </a:r>
          </a:p>
        </p:txBody>
      </p:sp>
      <p:sp>
        <p:nvSpPr>
          <p:cNvPr id="2" name="Rectangle 1">
            <a:extLst>
              <a:ext uri="{FF2B5EF4-FFF2-40B4-BE49-F238E27FC236}">
                <a16:creationId xmlns:a16="http://schemas.microsoft.com/office/drawing/2014/main" xmlns="" id="{1376358E-8875-4B52-8333-F775DCDE434D}"/>
              </a:ext>
            </a:extLst>
          </p:cNvPr>
          <p:cNvSpPr/>
          <p:nvPr/>
        </p:nvSpPr>
        <p:spPr>
          <a:xfrm>
            <a:off x="822960" y="6019283"/>
            <a:ext cx="6096000" cy="40011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9BF35"/>
                </a:solidFill>
                <a:effectLst>
                  <a:outerShdw blurRad="38100" dist="38100" dir="2700000" algn="tl">
                    <a:srgbClr val="000000">
                      <a:alpha val="43137"/>
                    </a:srgbClr>
                  </a:outerShdw>
                </a:effectLst>
                <a:uLnTx/>
                <a:uFillTx/>
                <a:latin typeface="Century Gothic" panose="020B0502020202020204"/>
                <a:ea typeface="+mn-ea"/>
                <a:cs typeface="+mn-cs"/>
              </a:rPr>
              <a:t>National Institute of Mental Health (NIH) </a:t>
            </a:r>
          </a:p>
        </p:txBody>
      </p:sp>
      <p:pic>
        <p:nvPicPr>
          <p:cNvPr id="4" name="Picture 3">
            <a:extLst>
              <a:ext uri="{FF2B5EF4-FFF2-40B4-BE49-F238E27FC236}">
                <a16:creationId xmlns:a16="http://schemas.microsoft.com/office/drawing/2014/main" xmlns="" id="{8E00E31C-0661-45F5-B2B4-0E16D592B58A}"/>
              </a:ext>
            </a:extLst>
          </p:cNvPr>
          <p:cNvPicPr>
            <a:picLocks noChangeAspect="1"/>
          </p:cNvPicPr>
          <p:nvPr/>
        </p:nvPicPr>
        <p:blipFill>
          <a:blip r:embed="rId3"/>
          <a:stretch>
            <a:fillRect/>
          </a:stretch>
        </p:blipFill>
        <p:spPr>
          <a:xfrm>
            <a:off x="9638675" y="3429000"/>
            <a:ext cx="1998689" cy="1998689"/>
          </a:xfrm>
          <a:prstGeom prst="rect">
            <a:avLst/>
          </a:prstGeom>
        </p:spPr>
      </p:pic>
    </p:spTree>
    <p:custDataLst>
      <p:tags r:id="rId1"/>
    </p:custDataLst>
    <p:extLst>
      <p:ext uri="{BB962C8B-B14F-4D97-AF65-F5344CB8AC3E}">
        <p14:creationId xmlns:p14="http://schemas.microsoft.com/office/powerpoint/2010/main" val="501714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xmlns="" id="{21F526DD-4D1C-47A2-9927-EF3B14B1E8A1}"/>
              </a:ext>
            </a:extLst>
          </p:cNvPr>
          <p:cNvSpPr>
            <a:spLocks noGrp="1" noChangeArrowheads="1"/>
          </p:cNvSpPr>
          <p:nvPr>
            <p:ph type="title"/>
          </p:nvPr>
        </p:nvSpPr>
        <p:spPr/>
        <p:txBody>
          <a:bodyPr/>
          <a:lstStyle/>
          <a:p>
            <a:r>
              <a:rPr lang="en-US" altLang="en-US"/>
              <a:t>Post-Traumatic Stress Disorder (PTSD)</a:t>
            </a:r>
          </a:p>
        </p:txBody>
      </p:sp>
      <p:sp>
        <p:nvSpPr>
          <p:cNvPr id="6" name="Slide Number Placeholder 7">
            <a:extLst>
              <a:ext uri="{FF2B5EF4-FFF2-40B4-BE49-F238E27FC236}">
                <a16:creationId xmlns:a16="http://schemas.microsoft.com/office/drawing/2014/main" xmlns="" id="{1EF0EF28-7C53-49C2-AF4A-9FE0DB928937}"/>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999AE9-90EB-463C-A88C-064B7811AB44}"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Text Placeholder 2">
            <a:extLst>
              <a:ext uri="{FF2B5EF4-FFF2-40B4-BE49-F238E27FC236}">
                <a16:creationId xmlns:a16="http://schemas.microsoft.com/office/drawing/2014/main" xmlns="" id="{BD6ED35B-5DEC-435C-904E-14ECD7BBC2FE}"/>
              </a:ext>
            </a:extLst>
          </p:cNvPr>
          <p:cNvSpPr>
            <a:spLocks noGrp="1"/>
          </p:cNvSpPr>
          <p:nvPr>
            <p:ph type="body" sz="half" idx="1"/>
          </p:nvPr>
        </p:nvSpPr>
        <p:spPr/>
        <p:txBody>
          <a:bodyPr/>
          <a:lstStyle/>
          <a:p>
            <a:endParaRPr lang="en-US"/>
          </a:p>
        </p:txBody>
      </p:sp>
      <p:sp>
        <p:nvSpPr>
          <p:cNvPr id="5" name="Content Placeholder 4">
            <a:extLst>
              <a:ext uri="{FF2B5EF4-FFF2-40B4-BE49-F238E27FC236}">
                <a16:creationId xmlns:a16="http://schemas.microsoft.com/office/drawing/2014/main" xmlns="" id="{BA2C4842-7673-4EB3-A37E-ABB624B15C7D}"/>
              </a:ext>
            </a:extLst>
          </p:cNvPr>
          <p:cNvSpPr>
            <a:spLocks noGrp="1"/>
          </p:cNvSpPr>
          <p:nvPr>
            <p:ph sz="quarter" idx="2"/>
          </p:nvPr>
        </p:nvSpPr>
        <p:spPr/>
        <p:txBody>
          <a:bodyPr/>
          <a:lstStyle/>
          <a:p>
            <a:endParaRPr lang="en-US"/>
          </a:p>
        </p:txBody>
      </p:sp>
      <p:pic>
        <p:nvPicPr>
          <p:cNvPr id="7" name="Picture 6">
            <a:extLst>
              <a:ext uri="{FF2B5EF4-FFF2-40B4-BE49-F238E27FC236}">
                <a16:creationId xmlns:a16="http://schemas.microsoft.com/office/drawing/2014/main" xmlns="" id="{32D2F723-DB9E-4D77-9B7D-ADB20606A9BF}"/>
              </a:ext>
            </a:extLst>
          </p:cNvPr>
          <p:cNvPicPr>
            <a:picLocks noChangeAspect="1"/>
          </p:cNvPicPr>
          <p:nvPr/>
        </p:nvPicPr>
        <p:blipFill>
          <a:blip r:embed="rId3"/>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82791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xmlns="" id="{B37D048B-5CDB-407A-A26B-C4EF8D92FFE8}"/>
              </a:ext>
            </a:extLst>
          </p:cNvPr>
          <p:cNvPicPr>
            <a:picLocks noChangeAspect="1"/>
          </p:cNvPicPr>
          <p:nvPr/>
        </p:nvPicPr>
        <p:blipFill rotWithShape="1">
          <a:blip r:embed="rId3">
            <a:duotone>
              <a:prstClr val="black"/>
              <a:schemeClr val="tx2">
                <a:tint val="45000"/>
                <a:satMod val="400000"/>
              </a:schemeClr>
            </a:duotone>
            <a:alphaModFix amt="30000"/>
            <a:extLst/>
          </a:blip>
          <a:srcRect r="-1" b="56547"/>
          <a:stretch/>
        </p:blipFill>
        <p:spPr>
          <a:xfrm>
            <a:off x="20" y="10"/>
            <a:ext cx="12191980" cy="6857990"/>
          </a:xfrm>
          <a:prstGeom prst="rect">
            <a:avLst/>
          </a:prstGeom>
        </p:spPr>
      </p:pic>
      <p:pic>
        <p:nvPicPr>
          <p:cNvPr id="74" name="Picture 73">
            <a:extLst>
              <a:ext uri="{FF2B5EF4-FFF2-40B4-BE49-F238E27FC236}">
                <a16:creationId xmlns:a16="http://schemas.microsoft.com/office/drawing/2014/main" xmlns="" id="{6319FFD2-07B5-4029-BFB3-26FCFCC2F1B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38914" name="Rectangle 2">
            <a:extLst>
              <a:ext uri="{FF2B5EF4-FFF2-40B4-BE49-F238E27FC236}">
                <a16:creationId xmlns:a16="http://schemas.microsoft.com/office/drawing/2014/main" xmlns="" id="{F40EF0F9-EC88-4E67-9FAF-B53D48A369AA}"/>
              </a:ext>
            </a:extLst>
          </p:cNvPr>
          <p:cNvSpPr>
            <a:spLocks noGrp="1" noChangeArrowheads="1"/>
          </p:cNvSpPr>
          <p:nvPr>
            <p:ph type="title"/>
          </p:nvPr>
        </p:nvSpPr>
        <p:spPr>
          <a:xfrm>
            <a:off x="2560749" y="529412"/>
            <a:ext cx="8610600" cy="1293028"/>
          </a:xfrm>
        </p:spPr>
        <p:txBody>
          <a:bodyPr>
            <a:noAutofit/>
          </a:bodyPr>
          <a:lstStyle/>
          <a:p>
            <a:r>
              <a:rPr lang="en-US" altLang="en-US" sz="4400" b="1" dirty="0">
                <a:effectLst>
                  <a:outerShdw blurRad="38100" dist="38100" dir="2700000" algn="tl">
                    <a:srgbClr val="000000">
                      <a:alpha val="43137"/>
                    </a:srgbClr>
                  </a:outerShdw>
                </a:effectLst>
              </a:rPr>
              <a:t>Post-Traumatic Stress Disorder (PTSD)</a:t>
            </a:r>
          </a:p>
        </p:txBody>
      </p:sp>
      <p:sp>
        <p:nvSpPr>
          <p:cNvPr id="38915" name="Rectangle 3">
            <a:extLst>
              <a:ext uri="{FF2B5EF4-FFF2-40B4-BE49-F238E27FC236}">
                <a16:creationId xmlns:a16="http://schemas.microsoft.com/office/drawing/2014/main" xmlns="" id="{6A0639F2-8EF0-4FC4-962B-DF218BE8998D}"/>
              </a:ext>
            </a:extLst>
          </p:cNvPr>
          <p:cNvSpPr>
            <a:spLocks noGrp="1" noChangeArrowheads="1"/>
          </p:cNvSpPr>
          <p:nvPr>
            <p:ph idx="1"/>
          </p:nvPr>
        </p:nvSpPr>
        <p:spPr>
          <a:xfrm>
            <a:off x="487680" y="2030983"/>
            <a:ext cx="8610600" cy="4024125"/>
          </a:xfrm>
        </p:spPr>
        <p:txBody>
          <a:bodyPr>
            <a:normAutofit/>
          </a:bodyPr>
          <a:lstStyle/>
          <a:p>
            <a:pPr marL="0" indent="0">
              <a:buNone/>
            </a:pPr>
            <a:r>
              <a:rPr lang="en-US" sz="2400" b="1" dirty="0">
                <a:effectLst>
                  <a:outerShdw blurRad="38100" dist="38100" dir="2700000" algn="tl">
                    <a:srgbClr val="000000">
                      <a:alpha val="43137"/>
                    </a:srgbClr>
                  </a:outerShdw>
                </a:effectLst>
              </a:rPr>
              <a:t>To be diagnosed with PTSD, an adult must have all of the following for at least 1 month:</a:t>
            </a:r>
          </a:p>
          <a:p>
            <a:r>
              <a:rPr lang="en-US" sz="2400" dirty="0">
                <a:effectLst>
                  <a:outerShdw blurRad="38100" dist="38100" dir="2700000" algn="tl">
                    <a:srgbClr val="000000">
                      <a:alpha val="43137"/>
                    </a:srgbClr>
                  </a:outerShdw>
                </a:effectLst>
              </a:rPr>
              <a:t>At least one re-experiencing symptom</a:t>
            </a:r>
          </a:p>
          <a:p>
            <a:r>
              <a:rPr lang="en-US" sz="2400" dirty="0">
                <a:effectLst>
                  <a:outerShdw blurRad="38100" dist="38100" dir="2700000" algn="tl">
                    <a:srgbClr val="000000">
                      <a:alpha val="43137"/>
                    </a:srgbClr>
                  </a:outerShdw>
                </a:effectLst>
              </a:rPr>
              <a:t>At least one avoidance symptom</a:t>
            </a:r>
          </a:p>
          <a:p>
            <a:r>
              <a:rPr lang="en-US" sz="2400" dirty="0">
                <a:effectLst>
                  <a:outerShdw blurRad="38100" dist="38100" dir="2700000" algn="tl">
                    <a:srgbClr val="000000">
                      <a:alpha val="43137"/>
                    </a:srgbClr>
                  </a:outerShdw>
                </a:effectLst>
              </a:rPr>
              <a:t>At least two arousal and reactivity symptoms</a:t>
            </a:r>
          </a:p>
          <a:p>
            <a:r>
              <a:rPr lang="en-US" sz="2400" dirty="0">
                <a:effectLst>
                  <a:outerShdw blurRad="38100" dist="38100" dir="2700000" algn="tl">
                    <a:srgbClr val="000000">
                      <a:alpha val="43137"/>
                    </a:srgbClr>
                  </a:outerShdw>
                </a:effectLst>
              </a:rPr>
              <a:t>At least two cognition and mood symptoms</a:t>
            </a:r>
          </a:p>
          <a:p>
            <a:endParaRPr lang="en-US" altLang="en-US" sz="2400" dirty="0">
              <a:effectLst>
                <a:outerShdw blurRad="38100" dist="38100" dir="2700000" algn="tl">
                  <a:srgbClr val="000000">
                    <a:alpha val="43137"/>
                  </a:srgbClr>
                </a:outerShdw>
              </a:effectLst>
            </a:endParaRPr>
          </a:p>
        </p:txBody>
      </p:sp>
      <p:sp>
        <p:nvSpPr>
          <p:cNvPr id="5" name="Slide Number Placeholder 5">
            <a:extLst>
              <a:ext uri="{FF2B5EF4-FFF2-40B4-BE49-F238E27FC236}">
                <a16:creationId xmlns:a16="http://schemas.microsoft.com/office/drawing/2014/main" xmlns="" id="{9AF8C66A-9BF1-4DB7-B1D2-26D8963DF9B6}"/>
              </a:ext>
            </a:extLst>
          </p:cNvPr>
          <p:cNvSpPr>
            <a:spLocks noGrp="1"/>
          </p:cNvSpPr>
          <p:nvPr>
            <p:ph type="sldNum" sz="quarter" idx="12"/>
          </p:nvPr>
        </p:nvSpPr>
        <p:spPr>
          <a:xfrm>
            <a:off x="8763000" y="38100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AD2B2901-2060-4DFD-A4E3-ED8672C6D96F}"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13</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1317719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xmlns="" id="{B63EB03D-04B9-468F-A3DA-4A2BE99884FE}"/>
              </a:ext>
            </a:extLst>
          </p:cNvPr>
          <p:cNvSpPr>
            <a:spLocks noGrp="1"/>
          </p:cNvSpPr>
          <p:nvPr>
            <p:ph type="sldNum" sz="quarter" idx="12"/>
          </p:nvPr>
        </p:nvSpPr>
        <p:spPr>
          <a:xfrm>
            <a:off x="8828315" y="5965371"/>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0574B9-FCED-4388-99E8-48C19673A944}"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40962" name="Rectangle 2">
            <a:extLst>
              <a:ext uri="{FF2B5EF4-FFF2-40B4-BE49-F238E27FC236}">
                <a16:creationId xmlns:a16="http://schemas.microsoft.com/office/drawing/2014/main" xmlns="" id="{CCC76CCD-B029-40F2-966B-AA56C6250983}"/>
              </a:ext>
            </a:extLst>
          </p:cNvPr>
          <p:cNvSpPr>
            <a:spLocks noGrp="1" noChangeArrowheads="1"/>
          </p:cNvSpPr>
          <p:nvPr>
            <p:ph type="title" idx="4294967295"/>
          </p:nvPr>
        </p:nvSpPr>
        <p:spPr>
          <a:xfrm>
            <a:off x="598715" y="613271"/>
            <a:ext cx="10972800" cy="1056574"/>
          </a:xfrm>
        </p:spPr>
        <p:txBody>
          <a:bodyPr>
            <a:normAutofit/>
          </a:bodyPr>
          <a:lstStyle/>
          <a:p>
            <a:r>
              <a:rPr lang="en-US" altLang="en-US" sz="4400" b="1" dirty="0">
                <a:effectLst>
                  <a:outerShdw blurRad="38100" dist="38100" dir="2700000" algn="tl">
                    <a:srgbClr val="000000">
                      <a:alpha val="43137"/>
                    </a:srgbClr>
                  </a:outerShdw>
                </a:effectLst>
              </a:rPr>
              <a:t>Acute Stress Disorder</a:t>
            </a:r>
          </a:p>
        </p:txBody>
      </p:sp>
      <p:sp>
        <p:nvSpPr>
          <p:cNvPr id="2" name="Rectangle 1">
            <a:extLst>
              <a:ext uri="{FF2B5EF4-FFF2-40B4-BE49-F238E27FC236}">
                <a16:creationId xmlns:a16="http://schemas.microsoft.com/office/drawing/2014/main" xmlns="" id="{8F341D52-2BFF-4E4D-88E1-5A60D50084C5}"/>
              </a:ext>
            </a:extLst>
          </p:cNvPr>
          <p:cNvSpPr/>
          <p:nvPr/>
        </p:nvSpPr>
        <p:spPr>
          <a:xfrm>
            <a:off x="5516380" y="1481000"/>
            <a:ext cx="6205928" cy="3016210"/>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9BF35"/>
                </a:solidFill>
                <a:effectLst>
                  <a:outerShdw blurRad="38100" dist="38100" dir="2700000" algn="tl">
                    <a:srgbClr val="000000">
                      <a:alpha val="43137"/>
                    </a:srgbClr>
                  </a:outerShdw>
                </a:effectLst>
                <a:uLnTx/>
                <a:uFillTx/>
                <a:latin typeface="Raleway"/>
                <a:ea typeface="+mn-ea"/>
                <a:cs typeface="+mn-cs"/>
              </a:rPr>
              <a:t>Also known as psychological shock, acute stress disorder or mental shock, the acute stress reaction refers to a condition that arises as a response to a traumatic event</a:t>
            </a:r>
            <a:r>
              <a:rPr kumimoji="0" lang="en-US" sz="1800" b="0" i="1" u="none" strike="noStrike" kern="1200" cap="none" spc="0" normalizeH="0" baseline="0" noProof="0" dirty="0" smtClean="0">
                <a:ln>
                  <a:noFill/>
                </a:ln>
                <a:solidFill>
                  <a:srgbClr val="E9BF35"/>
                </a:solidFill>
                <a:effectLst>
                  <a:outerShdw blurRad="38100" dist="38100" dir="2700000" algn="tl">
                    <a:srgbClr val="000000">
                      <a:alpha val="43137"/>
                    </a:srgbClr>
                  </a:outerShdw>
                </a:effectLst>
                <a:uLnTx/>
                <a:uFillTx/>
                <a:latin typeface="Raleway"/>
                <a:ea typeface="+mn-ea"/>
                <a:cs typeface="+mn-cs"/>
              </a:rPr>
              <a:t>.</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E9BF35"/>
              </a:solidFill>
              <a:effectLst>
                <a:outerShdw blurRad="38100" dist="38100" dir="2700000" algn="tl">
                  <a:srgbClr val="000000">
                    <a:alpha val="43137"/>
                  </a:srgbClr>
                </a:outerShdw>
              </a:effectLst>
              <a:uLnTx/>
              <a:uFillTx/>
              <a:latin typeface="Raleway"/>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9BF35"/>
                </a:solidFill>
                <a:effectLst>
                  <a:outerShdw blurRad="38100" dist="38100" dir="2700000" algn="tl">
                    <a:srgbClr val="000000">
                      <a:alpha val="43137"/>
                    </a:srgbClr>
                  </a:outerShdw>
                </a:effectLst>
                <a:uLnTx/>
                <a:uFillTx/>
                <a:latin typeface="Raleway"/>
                <a:ea typeface="+mn-ea"/>
                <a:cs typeface="+mn-cs"/>
              </a:rPr>
              <a:t>ASD or acute stress disorder is always a result of a traumatic event and that’s by the very definition of the disorder. It happens when a person witnesses or experiences an event that causes him a disturbing level of fear or stress. Usually it also involves a serious injury or the threat of a serious injury.</a:t>
            </a:r>
          </a:p>
        </p:txBody>
      </p:sp>
      <p:sp>
        <p:nvSpPr>
          <p:cNvPr id="3" name="Rectangle 2">
            <a:extLst>
              <a:ext uri="{FF2B5EF4-FFF2-40B4-BE49-F238E27FC236}">
                <a16:creationId xmlns:a16="http://schemas.microsoft.com/office/drawing/2014/main" xmlns="" id="{5C15A7E7-F918-4E43-BC7E-FB9074B63612}"/>
              </a:ext>
            </a:extLst>
          </p:cNvPr>
          <p:cNvSpPr/>
          <p:nvPr/>
        </p:nvSpPr>
        <p:spPr>
          <a:xfrm>
            <a:off x="620485" y="5824767"/>
            <a:ext cx="10067502"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hlinkClick r:id="rId4"/>
              </a:rPr>
              <a:t>http://www.historic-columbus.org/acute-stress-disorder-psychological-shock-details/</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pic>
        <p:nvPicPr>
          <p:cNvPr id="6" name="Picture 5">
            <a:extLst>
              <a:ext uri="{FF2B5EF4-FFF2-40B4-BE49-F238E27FC236}">
                <a16:creationId xmlns:a16="http://schemas.microsoft.com/office/drawing/2014/main" xmlns="" id="{DFC1269B-3939-4D7A-874F-3FC58368306C}"/>
              </a:ext>
            </a:extLst>
          </p:cNvPr>
          <p:cNvPicPr>
            <a:picLocks noChangeAspect="1"/>
          </p:cNvPicPr>
          <p:nvPr/>
        </p:nvPicPr>
        <p:blipFill>
          <a:blip r:embed="rId5"/>
          <a:stretch>
            <a:fillRect/>
          </a:stretch>
        </p:blipFill>
        <p:spPr>
          <a:xfrm>
            <a:off x="469692" y="1739088"/>
            <a:ext cx="5046688" cy="3785016"/>
          </a:xfrm>
          <a:prstGeom prst="rect">
            <a:avLst/>
          </a:prstGeom>
        </p:spPr>
      </p:pic>
      <p:pic>
        <p:nvPicPr>
          <p:cNvPr id="9" name="Picture 8">
            <a:extLst>
              <a:ext uri="{FF2B5EF4-FFF2-40B4-BE49-F238E27FC236}">
                <a16:creationId xmlns:a16="http://schemas.microsoft.com/office/drawing/2014/main" xmlns="" id="{26EFB286-41EB-43AF-A333-932CDA745E95}"/>
              </a:ext>
            </a:extLst>
          </p:cNvPr>
          <p:cNvPicPr>
            <a:picLocks noChangeAspect="1"/>
          </p:cNvPicPr>
          <p:nvPr/>
        </p:nvPicPr>
        <p:blipFill>
          <a:blip r:embed="rId6"/>
          <a:stretch>
            <a:fillRect/>
          </a:stretch>
        </p:blipFill>
        <p:spPr>
          <a:xfrm>
            <a:off x="9569865" y="4224219"/>
            <a:ext cx="1530246" cy="1530246"/>
          </a:xfrm>
          <a:prstGeom prst="rect">
            <a:avLst/>
          </a:prstGeom>
        </p:spPr>
      </p:pic>
    </p:spTree>
    <p:custDataLst>
      <p:tags r:id="rId1"/>
    </p:custDataLst>
    <p:extLst>
      <p:ext uri="{BB962C8B-B14F-4D97-AF65-F5344CB8AC3E}">
        <p14:creationId xmlns:p14="http://schemas.microsoft.com/office/powerpoint/2010/main" val="2990668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xmlns="" id="{5BCDC8E0-F925-4909-AA97-48D7AC99B4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339D11-36BA-4615-BF1E-F8761BB1B48F}"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7346" name="Rectangle 2">
            <a:extLst>
              <a:ext uri="{FF2B5EF4-FFF2-40B4-BE49-F238E27FC236}">
                <a16:creationId xmlns:a16="http://schemas.microsoft.com/office/drawing/2014/main" xmlns="" id="{96D0EB0C-6652-4F7F-80A4-A1D2CD9FB653}"/>
              </a:ext>
            </a:extLst>
          </p:cNvPr>
          <p:cNvSpPr>
            <a:spLocks noGrp="1" noChangeArrowheads="1"/>
          </p:cNvSpPr>
          <p:nvPr>
            <p:ph type="title" idx="4294967295"/>
          </p:nvPr>
        </p:nvSpPr>
        <p:spPr>
          <a:xfrm>
            <a:off x="0" y="457200"/>
            <a:ext cx="10972800" cy="1371600"/>
          </a:xfrm>
        </p:spPr>
        <p:txBody>
          <a:bodyPr>
            <a:normAutofit/>
          </a:bodyPr>
          <a:lstStyle/>
          <a:p>
            <a:r>
              <a:rPr lang="en-US" altLang="en-US" sz="4400" b="1" dirty="0">
                <a:effectLst>
                  <a:outerShdw blurRad="38100" dist="38100" dir="2700000" algn="tl">
                    <a:srgbClr val="000000">
                      <a:alpha val="43137"/>
                    </a:srgbClr>
                  </a:outerShdw>
                </a:effectLst>
              </a:rPr>
              <a:t>Risk Factors for PTSD</a:t>
            </a:r>
          </a:p>
        </p:txBody>
      </p:sp>
      <p:sp>
        <p:nvSpPr>
          <p:cNvPr id="57347" name="Rectangle 3">
            <a:extLst>
              <a:ext uri="{FF2B5EF4-FFF2-40B4-BE49-F238E27FC236}">
                <a16:creationId xmlns:a16="http://schemas.microsoft.com/office/drawing/2014/main" xmlns="" id="{9AB3F089-56D5-45A5-9D89-51AF481C145D}"/>
              </a:ext>
            </a:extLst>
          </p:cNvPr>
          <p:cNvSpPr>
            <a:spLocks noGrp="1" noChangeArrowheads="1"/>
          </p:cNvSpPr>
          <p:nvPr>
            <p:ph type="body" sz="half" idx="4294967295"/>
          </p:nvPr>
        </p:nvSpPr>
        <p:spPr>
          <a:xfrm>
            <a:off x="4653643" y="2093913"/>
            <a:ext cx="7119257" cy="4151312"/>
          </a:xfrm>
        </p:spPr>
        <p:txBody>
          <a:bodyPr>
            <a:normAutofit lnSpcReduction="10000"/>
          </a:bodyPr>
          <a:lstStyle/>
          <a:p>
            <a:pPr marL="0" indent="0">
              <a:buNone/>
            </a:pPr>
            <a:r>
              <a:rPr lang="en-US" altLang="en-US" sz="2800" b="1" dirty="0">
                <a:effectLst>
                  <a:outerShdw blurRad="38100" dist="38100" dir="2700000" algn="tl">
                    <a:srgbClr val="000000">
                      <a:alpha val="43137"/>
                    </a:srgbClr>
                  </a:outerShdw>
                </a:effectLst>
              </a:rPr>
              <a:t>PTSD may lead to:</a:t>
            </a:r>
          </a:p>
          <a:p>
            <a:r>
              <a:rPr lang="en-US" altLang="en-US" sz="2800" dirty="0">
                <a:effectLst>
                  <a:outerShdw blurRad="38100" dist="38100" dir="2700000" algn="tl">
                    <a:srgbClr val="000000">
                      <a:alpha val="43137"/>
                    </a:srgbClr>
                  </a:outerShdw>
                </a:effectLst>
              </a:rPr>
              <a:t>A personal history of physical or sexual abuse</a:t>
            </a:r>
          </a:p>
          <a:p>
            <a:r>
              <a:rPr lang="en-US" altLang="en-US" sz="2800" dirty="0">
                <a:effectLst>
                  <a:outerShdw blurRad="38100" dist="38100" dir="2700000" algn="tl">
                    <a:srgbClr val="000000">
                      <a:alpha val="43137"/>
                    </a:srgbClr>
                  </a:outerShdw>
                </a:effectLst>
              </a:rPr>
              <a:t>A personal history of depression or other emotional disorder</a:t>
            </a:r>
          </a:p>
          <a:p>
            <a:r>
              <a:rPr lang="en-US" altLang="en-US" sz="2800" dirty="0">
                <a:effectLst>
                  <a:outerShdw blurRad="38100" dist="38100" dir="2700000" algn="tl">
                    <a:srgbClr val="000000">
                      <a:alpha val="43137"/>
                    </a:srgbClr>
                  </a:outerShdw>
                </a:effectLst>
              </a:rPr>
              <a:t>Lack of a positive social support system</a:t>
            </a:r>
          </a:p>
          <a:p>
            <a:r>
              <a:rPr lang="en-US" altLang="en-US" sz="2800" dirty="0">
                <a:effectLst>
                  <a:outerShdw blurRad="38100" dist="38100" dir="2700000" algn="tl">
                    <a:srgbClr val="000000">
                      <a:alpha val="43137"/>
                    </a:srgbClr>
                  </a:outerShdw>
                </a:effectLst>
              </a:rPr>
              <a:t>Alcohol or other drug abuse</a:t>
            </a:r>
          </a:p>
          <a:p>
            <a:r>
              <a:rPr lang="en-US" altLang="en-US" sz="2800" dirty="0">
                <a:effectLst>
                  <a:outerShdw blurRad="38100" dist="38100" dir="2700000" algn="tl">
                    <a:srgbClr val="000000">
                      <a:alpha val="43137"/>
                    </a:srgbClr>
                  </a:outerShdw>
                </a:effectLst>
              </a:rPr>
              <a:t>A family/social environment that produces feelings of guilt and shame</a:t>
            </a:r>
          </a:p>
        </p:txBody>
      </p:sp>
      <p:pic>
        <p:nvPicPr>
          <p:cNvPr id="57348" name="Picture 4" descr="abuse">
            <a:extLst>
              <a:ext uri="{FF2B5EF4-FFF2-40B4-BE49-F238E27FC236}">
                <a16:creationId xmlns:a16="http://schemas.microsoft.com/office/drawing/2014/main" xmlns="" id="{4DEDFBCF-1E70-4186-8804-8522794685F8}"/>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29102" y="2093913"/>
            <a:ext cx="4151313" cy="3111500"/>
          </a:xfrm>
        </p:spPr>
      </p:pic>
    </p:spTree>
    <p:custDataLst>
      <p:tags r:id="rId1"/>
    </p:custDataLst>
    <p:extLst>
      <p:ext uri="{BB962C8B-B14F-4D97-AF65-F5344CB8AC3E}">
        <p14:creationId xmlns:p14="http://schemas.microsoft.com/office/powerpoint/2010/main" val="99530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xmlns="" id="{41A389FF-4F2C-41CE-89AD-B6E1444437D8}"/>
              </a:ext>
            </a:extLst>
          </p:cNvPr>
          <p:cNvSpPr>
            <a:spLocks noGrp="1" noChangeArrowheads="1"/>
          </p:cNvSpPr>
          <p:nvPr>
            <p:ph type="title"/>
          </p:nvPr>
        </p:nvSpPr>
        <p:spPr>
          <a:xfrm>
            <a:off x="609600" y="135228"/>
            <a:ext cx="10972800" cy="1371600"/>
          </a:xfrm>
        </p:spPr>
        <p:txBody>
          <a:bodyPr>
            <a:normAutofit/>
          </a:bodyPr>
          <a:lstStyle/>
          <a:p>
            <a:r>
              <a:rPr lang="en-US" altLang="en-US" sz="4400" b="1" dirty="0">
                <a:effectLst>
                  <a:outerShdw blurRad="38100" dist="38100" dir="2700000" algn="tl">
                    <a:srgbClr val="000000">
                      <a:alpha val="43137"/>
                    </a:srgbClr>
                  </a:outerShdw>
                </a:effectLst>
              </a:rPr>
              <a:t>Resilience to Traumatic Stress</a:t>
            </a:r>
          </a:p>
        </p:txBody>
      </p:sp>
      <p:sp>
        <p:nvSpPr>
          <p:cNvPr id="60419" name="Rectangle 3">
            <a:extLst>
              <a:ext uri="{FF2B5EF4-FFF2-40B4-BE49-F238E27FC236}">
                <a16:creationId xmlns:a16="http://schemas.microsoft.com/office/drawing/2014/main" xmlns="" id="{72BC0D32-B613-4B7F-BD88-3920AE554002}"/>
              </a:ext>
            </a:extLst>
          </p:cNvPr>
          <p:cNvSpPr>
            <a:spLocks noGrp="1" noChangeArrowheads="1"/>
          </p:cNvSpPr>
          <p:nvPr>
            <p:ph type="body" sz="half" idx="1"/>
          </p:nvPr>
        </p:nvSpPr>
        <p:spPr>
          <a:xfrm>
            <a:off x="609600" y="1981199"/>
            <a:ext cx="5384800" cy="4264025"/>
          </a:xfrm>
        </p:spPr>
        <p:txBody>
          <a:bodyPr>
            <a:normAutofit lnSpcReduction="10000"/>
          </a:bodyPr>
          <a:lstStyle/>
          <a:p>
            <a:r>
              <a:rPr lang="en-US" altLang="en-US" sz="2800" dirty="0"/>
              <a:t>A capacity to stay calm</a:t>
            </a:r>
          </a:p>
          <a:p>
            <a:r>
              <a:rPr lang="en-US" altLang="en-US" sz="2800" dirty="0"/>
              <a:t>A belief in self and one’s own </a:t>
            </a:r>
            <a:r>
              <a:rPr lang="en-US" altLang="en-US" sz="2800" dirty="0">
                <a:effectLst>
                  <a:outerShdw blurRad="38100" dist="38100" dir="2700000" algn="tl">
                    <a:srgbClr val="000000">
                      <a:alpha val="43137"/>
                    </a:srgbClr>
                  </a:outerShdw>
                </a:effectLst>
              </a:rPr>
              <a:t>strengths</a:t>
            </a:r>
          </a:p>
          <a:p>
            <a:r>
              <a:rPr lang="en-US" altLang="en-US" sz="2800" dirty="0"/>
              <a:t>Ability to remain task-oriented</a:t>
            </a:r>
          </a:p>
          <a:p>
            <a:r>
              <a:rPr lang="en-US" altLang="en-US" sz="2800" dirty="0"/>
              <a:t>Ability to accept fear in self and others but prepared for danger</a:t>
            </a:r>
          </a:p>
          <a:p>
            <a:r>
              <a:rPr lang="en-US" altLang="en-US" sz="2800" dirty="0"/>
              <a:t>Avoidance of isolation</a:t>
            </a:r>
          </a:p>
          <a:p>
            <a:r>
              <a:rPr lang="en-US" altLang="en-US" sz="2800" dirty="0"/>
              <a:t>Ability to find meaning</a:t>
            </a:r>
          </a:p>
        </p:txBody>
      </p:sp>
      <p:pic>
        <p:nvPicPr>
          <p:cNvPr id="60420" name="Picture 4" descr="hold hands">
            <a:extLst>
              <a:ext uri="{FF2B5EF4-FFF2-40B4-BE49-F238E27FC236}">
                <a16:creationId xmlns:a16="http://schemas.microsoft.com/office/drawing/2014/main" xmlns="" id="{40058778-DE95-4159-9249-BF9B54F7ABD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76546" y="1981199"/>
            <a:ext cx="4937266" cy="3247624"/>
          </a:xfrm>
        </p:spPr>
      </p:pic>
      <p:sp>
        <p:nvSpPr>
          <p:cNvPr id="6" name="Slide Number Placeholder 6">
            <a:extLst>
              <a:ext uri="{FF2B5EF4-FFF2-40B4-BE49-F238E27FC236}">
                <a16:creationId xmlns:a16="http://schemas.microsoft.com/office/drawing/2014/main" xmlns="" id="{7751DD6B-36AB-46E6-8D56-C8E234450DBF}"/>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0CD71E-26B1-4902-B8BA-A776B10220E7}"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3079820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xmlns="" id="{360CAB50-EFC8-4AFD-954F-3007B1FC31EB}"/>
              </a:ext>
            </a:extLst>
          </p:cNvPr>
          <p:cNvSpPr>
            <a:spLocks noGrp="1" noChangeArrowheads="1"/>
          </p:cNvSpPr>
          <p:nvPr>
            <p:ph type="title"/>
          </p:nvPr>
        </p:nvSpPr>
        <p:spPr/>
        <p:txBody>
          <a:bodyPr>
            <a:noAutofit/>
          </a:bodyPr>
          <a:lstStyle/>
          <a:p>
            <a:r>
              <a:rPr lang="en-US" altLang="en-US" sz="4400" b="1" dirty="0">
                <a:effectLst>
                  <a:outerShdw blurRad="38100" dist="38100" dir="2700000" algn="tl">
                    <a:srgbClr val="000000">
                      <a:alpha val="43137"/>
                    </a:srgbClr>
                  </a:outerShdw>
                </a:effectLst>
              </a:rPr>
              <a:t>Critical Incident Stress Management (CISM)</a:t>
            </a:r>
          </a:p>
        </p:txBody>
      </p:sp>
      <p:sp>
        <p:nvSpPr>
          <p:cNvPr id="64515" name="Rectangle 3">
            <a:extLst>
              <a:ext uri="{FF2B5EF4-FFF2-40B4-BE49-F238E27FC236}">
                <a16:creationId xmlns:a16="http://schemas.microsoft.com/office/drawing/2014/main" xmlns="" id="{D21B9E41-CC74-4456-9043-9614EDE0C517}"/>
              </a:ext>
            </a:extLst>
          </p:cNvPr>
          <p:cNvSpPr>
            <a:spLocks noGrp="1" noChangeArrowheads="1"/>
          </p:cNvSpPr>
          <p:nvPr>
            <p:ph idx="1"/>
          </p:nvPr>
        </p:nvSpPr>
        <p:spPr>
          <a:xfrm>
            <a:off x="555172" y="2057401"/>
            <a:ext cx="7756071" cy="4024125"/>
          </a:xfrm>
        </p:spPr>
        <p:txBody>
          <a:bodyPr>
            <a:normAutofit lnSpcReduction="10000"/>
          </a:bodyPr>
          <a:lstStyle/>
          <a:p>
            <a:r>
              <a:rPr lang="en-US" altLang="en-US" sz="2800" dirty="0">
                <a:effectLst>
                  <a:outerShdw blurRad="38100" dist="38100" dir="2700000" algn="tl">
                    <a:srgbClr val="000000">
                      <a:alpha val="43137"/>
                    </a:srgbClr>
                  </a:outerShdw>
                </a:effectLst>
              </a:rPr>
              <a:t>Core components of CISM</a:t>
            </a:r>
          </a:p>
          <a:p>
            <a:pPr lvl="1"/>
            <a:r>
              <a:rPr lang="en-US" altLang="en-US" sz="2800" dirty="0">
                <a:effectLst>
                  <a:outerShdw blurRad="38100" dist="38100" dir="2700000" algn="tl">
                    <a:srgbClr val="000000">
                      <a:alpha val="43137"/>
                    </a:srgbClr>
                  </a:outerShdw>
                </a:effectLst>
              </a:rPr>
              <a:t>Pre-crisis preparation or education</a:t>
            </a:r>
          </a:p>
          <a:p>
            <a:pPr lvl="1"/>
            <a:r>
              <a:rPr lang="en-US" altLang="en-US" sz="2800" dirty="0">
                <a:effectLst>
                  <a:outerShdw blurRad="38100" dist="38100" dir="2700000" algn="tl">
                    <a:srgbClr val="000000">
                      <a:alpha val="43137"/>
                    </a:srgbClr>
                  </a:outerShdw>
                </a:effectLst>
              </a:rPr>
              <a:t>Community support programs for disasters</a:t>
            </a:r>
          </a:p>
          <a:p>
            <a:pPr lvl="1"/>
            <a:r>
              <a:rPr lang="en-US" altLang="en-US" sz="2800" dirty="0">
                <a:effectLst>
                  <a:outerShdw blurRad="38100" dist="38100" dir="2700000" algn="tl">
                    <a:srgbClr val="000000">
                      <a:alpha val="43137"/>
                    </a:srgbClr>
                  </a:outerShdw>
                </a:effectLst>
              </a:rPr>
              <a:t>Defusing</a:t>
            </a:r>
          </a:p>
          <a:p>
            <a:pPr lvl="1"/>
            <a:r>
              <a:rPr lang="en-US" altLang="en-US" sz="2800" dirty="0">
                <a:effectLst>
                  <a:outerShdw blurRad="38100" dist="38100" dir="2700000" algn="tl">
                    <a:srgbClr val="000000">
                      <a:alpha val="43137"/>
                    </a:srgbClr>
                  </a:outerShdw>
                </a:effectLst>
              </a:rPr>
              <a:t>Critical incident stress debriefing (CISD)</a:t>
            </a:r>
          </a:p>
          <a:p>
            <a:pPr lvl="1"/>
            <a:r>
              <a:rPr lang="en-US" altLang="en-US" sz="2800" dirty="0">
                <a:effectLst>
                  <a:outerShdw blurRad="38100" dist="38100" dir="2700000" algn="tl">
                    <a:srgbClr val="000000">
                      <a:alpha val="43137"/>
                    </a:srgbClr>
                  </a:outerShdw>
                </a:effectLst>
              </a:rPr>
              <a:t>One-on-one crisis intervention/counseling</a:t>
            </a:r>
          </a:p>
          <a:p>
            <a:pPr lvl="1"/>
            <a:r>
              <a:rPr lang="en-US" altLang="en-US" sz="2800" dirty="0">
                <a:effectLst>
                  <a:outerShdw blurRad="38100" dist="38100" dir="2700000" algn="tl">
                    <a:srgbClr val="000000">
                      <a:alpha val="43137"/>
                    </a:srgbClr>
                  </a:outerShdw>
                </a:effectLst>
              </a:rPr>
              <a:t>Family crisis intervention</a:t>
            </a:r>
          </a:p>
          <a:p>
            <a:pPr lvl="1"/>
            <a:r>
              <a:rPr lang="en-US" altLang="en-US" sz="2800" dirty="0">
                <a:effectLst>
                  <a:outerShdw blurRad="38100" dist="38100" dir="2700000" algn="tl">
                    <a:srgbClr val="000000">
                      <a:alpha val="43137"/>
                    </a:srgbClr>
                  </a:outerShdw>
                </a:effectLst>
              </a:rPr>
              <a:t>Follow-up/referral mechanisms</a:t>
            </a:r>
          </a:p>
        </p:txBody>
      </p:sp>
      <p:sp>
        <p:nvSpPr>
          <p:cNvPr id="5" name="Slide Number Placeholder 5">
            <a:extLst>
              <a:ext uri="{FF2B5EF4-FFF2-40B4-BE49-F238E27FC236}">
                <a16:creationId xmlns:a16="http://schemas.microsoft.com/office/drawing/2014/main" xmlns="" id="{ECA8D40B-DA6A-4F71-90E4-98E4553A6C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3AAE00-98E0-4843-8BF6-7BAC7463FCFC}"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xmlns="" id="{09B06190-C081-482D-8194-9BB24070D8A6}"/>
              </a:ext>
            </a:extLst>
          </p:cNvPr>
          <p:cNvPicPr>
            <a:picLocks noChangeAspect="1"/>
          </p:cNvPicPr>
          <p:nvPr/>
        </p:nvPicPr>
        <p:blipFill>
          <a:blip r:embed="rId3"/>
          <a:stretch>
            <a:fillRect/>
          </a:stretch>
        </p:blipFill>
        <p:spPr>
          <a:xfrm>
            <a:off x="9601200" y="4176526"/>
            <a:ext cx="1905000" cy="1905000"/>
          </a:xfrm>
          <a:prstGeom prst="rect">
            <a:avLst/>
          </a:prstGeom>
        </p:spPr>
      </p:pic>
      <p:sp>
        <p:nvSpPr>
          <p:cNvPr id="7" name="TextBox 6">
            <a:extLst>
              <a:ext uri="{FF2B5EF4-FFF2-40B4-BE49-F238E27FC236}">
                <a16:creationId xmlns:a16="http://schemas.microsoft.com/office/drawing/2014/main" xmlns="" id="{FE4C544D-E9DC-4FDA-BC3B-3BDE7BA0A9BA}"/>
              </a:ext>
            </a:extLst>
          </p:cNvPr>
          <p:cNvSpPr txBox="1"/>
          <p:nvPr/>
        </p:nvSpPr>
        <p:spPr>
          <a:xfrm>
            <a:off x="6492240" y="6081526"/>
            <a:ext cx="5144588" cy="381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OSHA – Critical Incident Stress Management</a:t>
            </a:r>
            <a:endPar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38806236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xmlns="" id="{F1601C3B-FD7E-4623-BB12-6284DEFF7BFD}"/>
              </a:ext>
            </a:extLst>
          </p:cNvPr>
          <p:cNvSpPr>
            <a:spLocks noGrp="1" noChangeArrowheads="1"/>
          </p:cNvSpPr>
          <p:nvPr>
            <p:ph type="title"/>
          </p:nvPr>
        </p:nvSpPr>
        <p:spPr/>
        <p:txBody>
          <a:bodyPr>
            <a:noAutofit/>
          </a:bodyPr>
          <a:lstStyle/>
          <a:p>
            <a:r>
              <a:rPr lang="en-US" altLang="en-US" sz="4400" b="1" dirty="0">
                <a:effectLst>
                  <a:outerShdw blurRad="38100" dist="38100" dir="2700000" algn="tl">
                    <a:srgbClr val="000000">
                      <a:alpha val="43137"/>
                    </a:srgbClr>
                  </a:outerShdw>
                </a:effectLst>
              </a:rPr>
              <a:t>Community Support Programs</a:t>
            </a:r>
          </a:p>
        </p:txBody>
      </p:sp>
      <p:sp>
        <p:nvSpPr>
          <p:cNvPr id="66563" name="Rectangle 3">
            <a:extLst>
              <a:ext uri="{FF2B5EF4-FFF2-40B4-BE49-F238E27FC236}">
                <a16:creationId xmlns:a16="http://schemas.microsoft.com/office/drawing/2014/main" xmlns="" id="{2EDFF00D-00E3-43CB-9269-FE635ED2D183}"/>
              </a:ext>
            </a:extLst>
          </p:cNvPr>
          <p:cNvSpPr>
            <a:spLocks noGrp="1" noChangeArrowheads="1"/>
          </p:cNvSpPr>
          <p:nvPr>
            <p:ph idx="1"/>
          </p:nvPr>
        </p:nvSpPr>
        <p:spPr>
          <a:xfrm>
            <a:off x="685800" y="2075649"/>
            <a:ext cx="10820400" cy="4537185"/>
          </a:xfrm>
        </p:spPr>
        <p:txBody>
          <a:bodyPr>
            <a:noAutofit/>
          </a:bodyPr>
          <a:lstStyle/>
          <a:p>
            <a:pPr marL="0" indent="0">
              <a:buNone/>
            </a:pPr>
            <a:r>
              <a:rPr lang="en-US" altLang="en-US" sz="2800" b="1" dirty="0">
                <a:effectLst>
                  <a:outerShdw blurRad="38100" dist="38100" dir="2700000" algn="tl">
                    <a:srgbClr val="000000">
                      <a:alpha val="43137"/>
                    </a:srgbClr>
                  </a:outerShdw>
                </a:effectLst>
              </a:rPr>
              <a:t>Incorporated into disaster plans of:</a:t>
            </a:r>
          </a:p>
          <a:p>
            <a:pPr lvl="1"/>
            <a:r>
              <a:rPr lang="en-US" altLang="en-US" sz="2800" dirty="0">
                <a:effectLst>
                  <a:outerShdw blurRad="38100" dist="38100" dir="2700000" algn="tl">
                    <a:srgbClr val="000000">
                      <a:alpha val="43137"/>
                    </a:srgbClr>
                  </a:outerShdw>
                </a:effectLst>
              </a:rPr>
              <a:t>Businesses</a:t>
            </a:r>
          </a:p>
          <a:p>
            <a:pPr lvl="1"/>
            <a:r>
              <a:rPr lang="en-US" altLang="en-US" sz="2800" dirty="0">
                <a:effectLst>
                  <a:outerShdw blurRad="38100" dist="38100" dir="2700000" algn="tl">
                    <a:srgbClr val="000000">
                      <a:alpha val="43137"/>
                    </a:srgbClr>
                  </a:outerShdw>
                </a:effectLst>
              </a:rPr>
              <a:t>Schools</a:t>
            </a:r>
          </a:p>
          <a:p>
            <a:pPr lvl="1"/>
            <a:r>
              <a:rPr lang="en-US" altLang="en-US" sz="2800" dirty="0">
                <a:effectLst>
                  <a:outerShdw blurRad="38100" dist="38100" dir="2700000" algn="tl">
                    <a:srgbClr val="000000">
                      <a:alpha val="43137"/>
                    </a:srgbClr>
                  </a:outerShdw>
                </a:effectLst>
              </a:rPr>
              <a:t>Communities</a:t>
            </a:r>
          </a:p>
          <a:p>
            <a:pPr marL="0" indent="0">
              <a:buNone/>
            </a:pPr>
            <a:r>
              <a:rPr lang="en-US" altLang="en-US" sz="2800" b="1" dirty="0">
                <a:effectLst>
                  <a:outerShdw blurRad="38100" dist="38100" dir="2700000" algn="tl">
                    <a:srgbClr val="000000">
                      <a:alpha val="43137"/>
                    </a:srgbClr>
                  </a:outerShdw>
                </a:effectLst>
              </a:rPr>
              <a:t>Such support programs may include:</a:t>
            </a:r>
          </a:p>
          <a:p>
            <a:pPr lvl="1"/>
            <a:r>
              <a:rPr lang="en-US" altLang="en-US" sz="2800" dirty="0">
                <a:effectLst>
                  <a:outerShdw blurRad="38100" dist="38100" dir="2700000" algn="tl">
                    <a:srgbClr val="000000">
                      <a:alpha val="43137"/>
                    </a:srgbClr>
                  </a:outerShdw>
                </a:effectLst>
              </a:rPr>
              <a:t>Demobilizations of staff</a:t>
            </a:r>
          </a:p>
          <a:p>
            <a:pPr lvl="1"/>
            <a:r>
              <a:rPr lang="en-US" altLang="en-US" sz="2800" dirty="0">
                <a:effectLst>
                  <a:outerShdw blurRad="38100" dist="38100" dir="2700000" algn="tl">
                    <a:srgbClr val="000000">
                      <a:alpha val="43137"/>
                    </a:srgbClr>
                  </a:outerShdw>
                </a:effectLst>
              </a:rPr>
              <a:t>Providing a transition period</a:t>
            </a:r>
          </a:p>
          <a:p>
            <a:pPr lvl="1"/>
            <a:r>
              <a:rPr lang="en-US" altLang="en-US" sz="2800" dirty="0">
                <a:effectLst>
                  <a:outerShdw blurRad="38100" dist="38100" dir="2700000" algn="tl">
                    <a:srgbClr val="000000">
                      <a:alpha val="43137"/>
                    </a:srgbClr>
                  </a:outerShdw>
                </a:effectLst>
              </a:rPr>
              <a:t>Consultation for public safety and disaster personnel </a:t>
            </a:r>
          </a:p>
          <a:p>
            <a:pPr lvl="1"/>
            <a:r>
              <a:rPr lang="en-US" altLang="en-US" sz="2800" dirty="0">
                <a:effectLst>
                  <a:outerShdw blurRad="38100" dist="38100" dir="2700000" algn="tl">
                    <a:srgbClr val="000000">
                      <a:alpha val="43137"/>
                    </a:srgbClr>
                  </a:outerShdw>
                </a:effectLst>
              </a:rPr>
              <a:t>Crisis management briefings and “town meetings” for civilian populations</a:t>
            </a:r>
          </a:p>
        </p:txBody>
      </p:sp>
      <p:sp>
        <p:nvSpPr>
          <p:cNvPr id="5" name="Slide Number Placeholder 5">
            <a:extLst>
              <a:ext uri="{FF2B5EF4-FFF2-40B4-BE49-F238E27FC236}">
                <a16:creationId xmlns:a16="http://schemas.microsoft.com/office/drawing/2014/main" xmlns="" id="{1CECFEF9-D407-4316-B7A7-5FF46A229A1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A1034-46CC-4922-A58B-2FD1B01D983B}"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876273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hlinkClick r:id="rId3" action="ppaction://hlinkpres?slideindex=1&amp;slidetitle="/>
            <a:extLst>
              <a:ext uri="{FF2B5EF4-FFF2-40B4-BE49-F238E27FC236}">
                <a16:creationId xmlns:a16="http://schemas.microsoft.com/office/drawing/2014/main" xmlns="" id="{0DE85149-33F0-4CCF-9689-A5C91DB51835}"/>
              </a:ext>
            </a:extLst>
          </p:cNvPr>
          <p:cNvPicPr>
            <a:picLocks noChangeAspect="1"/>
          </p:cNvPicPr>
          <p:nvPr/>
        </p:nvPicPr>
        <p:blipFill rotWithShape="1">
          <a:blip r:embed="rId4">
            <a:duotone>
              <a:prstClr val="black"/>
              <a:schemeClr val="tx2">
                <a:tint val="45000"/>
                <a:satMod val="400000"/>
              </a:schemeClr>
            </a:duotone>
            <a:alphaModFix amt="30000"/>
            <a:extLst>
              <a:ext uri="{BEBA8EAE-BF5A-486C-A8C5-ECC9F3942E4B}">
                <a14:imgProps xmlns:a14="http://schemas.microsoft.com/office/drawing/2010/main">
                  <a14:imgLayer r:embed="rId5">
                    <a14:imgEffect>
                      <a14:brightnessContrast bright="40000" contrast="40000"/>
                    </a14:imgEffect>
                  </a14:imgLayer>
                </a14:imgProps>
              </a:ext>
            </a:extLst>
          </a:blip>
          <a:srcRect/>
          <a:stretch/>
        </p:blipFill>
        <p:spPr>
          <a:xfrm>
            <a:off x="20" y="10"/>
            <a:ext cx="12191980" cy="6857990"/>
          </a:xfrm>
          <a:prstGeom prst="rect">
            <a:avLst/>
          </a:prstGeom>
        </p:spPr>
      </p:pic>
      <p:sp>
        <p:nvSpPr>
          <p:cNvPr id="12" name="Frame 11">
            <a:hlinkClick r:id="rId6" action="ppaction://hlinkpres?slideindex=1&amp;slidetitle="/>
            <a:extLst>
              <a:ext uri="{FF2B5EF4-FFF2-40B4-BE49-F238E27FC236}">
                <a16:creationId xmlns:a16="http://schemas.microsoft.com/office/drawing/2014/main" xmlns="" id="{C6FBDB0E-C61D-4231-B2DB-399E59B5DCC5}"/>
              </a:ext>
            </a:extLst>
          </p:cNvPr>
          <p:cNvSpPr/>
          <p:nvPr/>
        </p:nvSpPr>
        <p:spPr>
          <a:xfrm>
            <a:off x="990235" y="1499390"/>
            <a:ext cx="2011680" cy="7315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CBRNE</a:t>
            </a:r>
          </a:p>
        </p:txBody>
      </p:sp>
      <p:sp>
        <p:nvSpPr>
          <p:cNvPr id="14" name="Title 3">
            <a:extLst>
              <a:ext uri="{FF2B5EF4-FFF2-40B4-BE49-F238E27FC236}">
                <a16:creationId xmlns:a16="http://schemas.microsoft.com/office/drawing/2014/main" xmlns="" id="{AE24A73B-EF3D-4AB6-9531-DCAFA5A3ABA3}"/>
              </a:ext>
            </a:extLst>
          </p:cNvPr>
          <p:cNvSpPr>
            <a:spLocks noGrp="1"/>
          </p:cNvSpPr>
          <p:nvPr>
            <p:ph type="title"/>
          </p:nvPr>
        </p:nvSpPr>
        <p:spPr>
          <a:xfrm>
            <a:off x="6427305" y="206362"/>
            <a:ext cx="3953067" cy="1293028"/>
          </a:xfrm>
        </p:spPr>
        <p:txBody>
          <a:bodyPr>
            <a:noAutofit/>
          </a:bodyPr>
          <a:lstStyle/>
          <a:p>
            <a:r>
              <a:rPr lang="en-US" sz="4400" b="1" dirty="0">
                <a:effectLst>
                  <a:outerShdw blurRad="38100" dist="38100" dir="2700000" algn="tl">
                    <a:srgbClr val="000000">
                      <a:alpha val="43137"/>
                    </a:srgbClr>
                  </a:outerShdw>
                </a:effectLst>
              </a:rPr>
              <a:t>Dashboard</a:t>
            </a:r>
          </a:p>
        </p:txBody>
      </p:sp>
    </p:spTree>
    <p:custDataLst>
      <p:tags r:id="rId1"/>
    </p:custDataLst>
    <p:extLst>
      <p:ext uri="{BB962C8B-B14F-4D97-AF65-F5344CB8AC3E}">
        <p14:creationId xmlns:p14="http://schemas.microsoft.com/office/powerpoint/2010/main" val="795279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015612E2-CA59-48B6-A63D-19B0E17BA7E3}"/>
              </a:ext>
            </a:extLst>
          </p:cNvPr>
          <p:cNvSpPr>
            <a:spLocks noGrp="1" noChangeArrowheads="1"/>
          </p:cNvSpPr>
          <p:nvPr>
            <p:ph type="title"/>
          </p:nvPr>
        </p:nvSpPr>
        <p:spPr/>
        <p:txBody>
          <a:bodyPr>
            <a:normAutofit/>
          </a:bodyPr>
          <a:lstStyle/>
          <a:p>
            <a:r>
              <a:rPr lang="en-US" altLang="en-US" sz="4400" b="1" dirty="0">
                <a:effectLst>
                  <a:outerShdw blurRad="38100" dist="38100" dir="2700000" algn="tl">
                    <a:srgbClr val="000000">
                      <a:alpha val="43137"/>
                    </a:srgbClr>
                  </a:outerShdw>
                </a:effectLst>
              </a:rPr>
              <a:t>Objectives</a:t>
            </a:r>
          </a:p>
        </p:txBody>
      </p:sp>
      <p:sp>
        <p:nvSpPr>
          <p:cNvPr id="20483" name="Rectangle 3">
            <a:extLst>
              <a:ext uri="{FF2B5EF4-FFF2-40B4-BE49-F238E27FC236}">
                <a16:creationId xmlns:a16="http://schemas.microsoft.com/office/drawing/2014/main" xmlns="" id="{7E088A4B-8B27-4951-9D2F-6CD0D5AAC62A}"/>
              </a:ext>
            </a:extLst>
          </p:cNvPr>
          <p:cNvSpPr>
            <a:spLocks noGrp="1" noChangeArrowheads="1"/>
          </p:cNvSpPr>
          <p:nvPr>
            <p:ph idx="1"/>
          </p:nvPr>
        </p:nvSpPr>
        <p:spPr/>
        <p:txBody>
          <a:bodyPr>
            <a:normAutofit/>
          </a:bodyPr>
          <a:lstStyle/>
          <a:p>
            <a:r>
              <a:rPr lang="en-US" altLang="en-US" sz="2800" dirty="0">
                <a:effectLst>
                  <a:outerShdw blurRad="38100" dist="38100" dir="2700000" algn="tl">
                    <a:srgbClr val="000000">
                      <a:alpha val="43137"/>
                    </a:srgbClr>
                  </a:outerShdw>
                </a:effectLst>
              </a:rPr>
              <a:t>Define traumatic stress.</a:t>
            </a:r>
          </a:p>
          <a:p>
            <a:r>
              <a:rPr lang="en-US" altLang="en-US" sz="2800" dirty="0">
                <a:effectLst>
                  <a:outerShdw blurRad="38100" dist="38100" dir="2700000" algn="tl">
                    <a:srgbClr val="000000">
                      <a:alpha val="43137"/>
                    </a:srgbClr>
                  </a:outerShdw>
                </a:effectLst>
              </a:rPr>
              <a:t>List the symptoms of acute traumatic stress.</a:t>
            </a:r>
          </a:p>
          <a:p>
            <a:r>
              <a:rPr lang="en-US" altLang="en-US" sz="2800" dirty="0">
                <a:effectLst>
                  <a:outerShdw blurRad="38100" dist="38100" dir="2700000" algn="tl">
                    <a:srgbClr val="000000">
                      <a:alpha val="43137"/>
                    </a:srgbClr>
                  </a:outerShdw>
                </a:effectLst>
              </a:rPr>
              <a:t>Describe the key components of traumatic stress management.</a:t>
            </a:r>
          </a:p>
          <a:p>
            <a:r>
              <a:rPr lang="en-US" altLang="en-US" sz="2800" dirty="0">
                <a:effectLst>
                  <a:outerShdw blurRad="38100" dist="38100" dir="2700000" algn="tl">
                    <a:srgbClr val="000000">
                      <a:alpha val="43137"/>
                    </a:srgbClr>
                  </a:outerShdw>
                </a:effectLst>
              </a:rPr>
              <a:t>Understand features of post-traumatic stress disorder.</a:t>
            </a:r>
          </a:p>
          <a:p>
            <a:pPr marL="0" indent="0">
              <a:buNone/>
            </a:pPr>
            <a:endParaRPr lang="en-US" altLang="en-US" sz="2800" dirty="0">
              <a:effectLst>
                <a:outerShdw blurRad="38100" dist="38100" dir="2700000" algn="tl">
                  <a:srgbClr val="000000">
                    <a:alpha val="43137"/>
                  </a:srgbClr>
                </a:outerShdw>
              </a:effectLst>
            </a:endParaRPr>
          </a:p>
        </p:txBody>
      </p:sp>
      <p:sp>
        <p:nvSpPr>
          <p:cNvPr id="5" name="Slide Number Placeholder 5">
            <a:extLst>
              <a:ext uri="{FF2B5EF4-FFF2-40B4-BE49-F238E27FC236}">
                <a16:creationId xmlns:a16="http://schemas.microsoft.com/office/drawing/2014/main" xmlns="" id="{95E564E3-9882-42D8-B839-E8B4A69876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443115-BFD1-422F-9778-60FD278D6CD1}"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2710283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1" name="Picture 10">
            <a:extLst>
              <a:ext uri="{FF2B5EF4-FFF2-40B4-BE49-F238E27FC236}">
                <a16:creationId xmlns:a16="http://schemas.microsoft.com/office/drawing/2014/main" xmlns="" id="{66078413-B148-48B7-8A79-4518D1F4C386}"/>
              </a:ext>
            </a:extLst>
          </p:cNvPr>
          <p:cNvPicPr>
            <a:picLocks noChangeAspect="1"/>
          </p:cNvPicPr>
          <p:nvPr/>
        </p:nvPicPr>
        <p:blipFill rotWithShape="1">
          <a:blip r:embed="rId3">
            <a:duotone>
              <a:prstClr val="black"/>
              <a:schemeClr val="tx2">
                <a:tint val="45000"/>
                <a:satMod val="400000"/>
              </a:schemeClr>
            </a:duotone>
            <a:alphaModFix amt="30000"/>
            <a:extLst/>
          </a:blip>
          <a:srcRect r="11111"/>
          <a:stretch/>
        </p:blipFill>
        <p:spPr>
          <a:xfrm>
            <a:off x="20" y="10"/>
            <a:ext cx="12191980" cy="6857990"/>
          </a:xfrm>
          <a:prstGeom prst="rect">
            <a:avLst/>
          </a:prstGeom>
        </p:spPr>
      </p:pic>
      <p:pic>
        <p:nvPicPr>
          <p:cNvPr id="73" name="Picture 72">
            <a:extLst>
              <a:ext uri="{FF2B5EF4-FFF2-40B4-BE49-F238E27FC236}">
                <a16:creationId xmlns:a16="http://schemas.microsoft.com/office/drawing/2014/main" xmlns="" id="{6319FFD2-07B5-4029-BFB3-26FCFCC2F1B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4578" name="Rectangle 2">
            <a:extLst>
              <a:ext uri="{FF2B5EF4-FFF2-40B4-BE49-F238E27FC236}">
                <a16:creationId xmlns:a16="http://schemas.microsoft.com/office/drawing/2014/main" xmlns="" id="{E16E847D-E5C2-472F-8B1C-A3FC548AED69}"/>
              </a:ext>
            </a:extLst>
          </p:cNvPr>
          <p:cNvSpPr>
            <a:spLocks noGrp="1" noChangeArrowheads="1"/>
          </p:cNvSpPr>
          <p:nvPr>
            <p:ph type="title"/>
          </p:nvPr>
        </p:nvSpPr>
        <p:spPr>
          <a:xfrm>
            <a:off x="2895600" y="764373"/>
            <a:ext cx="8610600" cy="1293028"/>
          </a:xfrm>
        </p:spPr>
        <p:txBody>
          <a:bodyPr>
            <a:normAutofit/>
          </a:bodyPr>
          <a:lstStyle/>
          <a:p>
            <a:r>
              <a:rPr lang="en-US" altLang="en-US" sz="4400" b="1" dirty="0">
                <a:effectLst>
                  <a:outerShdw blurRad="38100" dist="38100" dir="2700000" algn="tl">
                    <a:srgbClr val="000000">
                      <a:alpha val="43137"/>
                    </a:srgbClr>
                  </a:outerShdw>
                </a:effectLst>
              </a:rPr>
              <a:t>Introduction</a:t>
            </a:r>
          </a:p>
        </p:txBody>
      </p:sp>
      <p:sp>
        <p:nvSpPr>
          <p:cNvPr id="5" name="Slide Number Placeholder 5">
            <a:extLst>
              <a:ext uri="{FF2B5EF4-FFF2-40B4-BE49-F238E27FC236}">
                <a16:creationId xmlns:a16="http://schemas.microsoft.com/office/drawing/2014/main" xmlns="" id="{D7D26F89-DA30-4438-83D2-B4238E475B8A}"/>
              </a:ext>
            </a:extLst>
          </p:cNvPr>
          <p:cNvSpPr>
            <a:spLocks noGrp="1"/>
          </p:cNvSpPr>
          <p:nvPr>
            <p:ph type="sldNum" sz="quarter" idx="12"/>
          </p:nvPr>
        </p:nvSpPr>
        <p:spPr>
          <a:xfrm>
            <a:off x="8763000" y="38100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3DF2EC6-7067-4237-B12D-01D19E4E5111}"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14" name="Rectangle 3">
            <a:extLst>
              <a:ext uri="{FF2B5EF4-FFF2-40B4-BE49-F238E27FC236}">
                <a16:creationId xmlns:a16="http://schemas.microsoft.com/office/drawing/2014/main" xmlns="" id="{089A5378-5C4B-4864-AB79-6B8282B7CEB2}"/>
              </a:ext>
            </a:extLst>
          </p:cNvPr>
          <p:cNvSpPr>
            <a:spLocks noGrp="1" noChangeArrowheads="1"/>
          </p:cNvSpPr>
          <p:nvPr>
            <p:ph idx="1"/>
          </p:nvPr>
        </p:nvSpPr>
        <p:spPr>
          <a:xfrm>
            <a:off x="7482840" y="2137662"/>
            <a:ext cx="4465320" cy="4024125"/>
          </a:xfrm>
        </p:spPr>
        <p:txBody>
          <a:bodyPr>
            <a:normAutofit/>
          </a:bodyPr>
          <a:lstStyle/>
          <a:p>
            <a:pPr marL="0" indent="0">
              <a:buNone/>
            </a:pPr>
            <a:r>
              <a:rPr lang="en-US" altLang="en-US" sz="2400" b="1" dirty="0">
                <a:effectLst>
                  <a:outerShdw blurRad="38100" dist="38100" dir="2700000" algn="tl">
                    <a:srgbClr val="000000">
                      <a:alpha val="43137"/>
                    </a:srgbClr>
                  </a:outerShdw>
                </a:effectLst>
              </a:rPr>
              <a:t>Inability to cope with stress can lead to deficits in:</a:t>
            </a:r>
          </a:p>
          <a:p>
            <a:pPr lvl="1"/>
            <a:r>
              <a:rPr lang="en-US" altLang="en-US" sz="2400" dirty="0">
                <a:effectLst>
                  <a:outerShdw blurRad="38100" dist="38100" dir="2700000" algn="tl">
                    <a:srgbClr val="000000">
                      <a:alpha val="43137"/>
                    </a:srgbClr>
                  </a:outerShdw>
                </a:effectLst>
              </a:rPr>
              <a:t>Physical well-being.</a:t>
            </a:r>
          </a:p>
          <a:p>
            <a:pPr lvl="1"/>
            <a:r>
              <a:rPr lang="en-US" altLang="en-US" sz="2400" dirty="0">
                <a:effectLst>
                  <a:outerShdw blurRad="38100" dist="38100" dir="2700000" algn="tl">
                    <a:srgbClr val="000000">
                      <a:alpha val="43137"/>
                    </a:srgbClr>
                  </a:outerShdw>
                </a:effectLst>
              </a:rPr>
              <a:t>Cognitive abilities.</a:t>
            </a:r>
          </a:p>
          <a:p>
            <a:pPr lvl="1"/>
            <a:r>
              <a:rPr lang="en-US" altLang="en-US" sz="2400" dirty="0">
                <a:effectLst>
                  <a:outerShdw blurRad="38100" dist="38100" dir="2700000" algn="tl">
                    <a:srgbClr val="000000">
                      <a:alpha val="43137"/>
                    </a:srgbClr>
                  </a:outerShdw>
                </a:effectLst>
              </a:rPr>
              <a:t>Emotional stability.</a:t>
            </a:r>
          </a:p>
          <a:p>
            <a:pPr lvl="1"/>
            <a:r>
              <a:rPr lang="en-US" altLang="en-US" sz="2400" dirty="0">
                <a:effectLst>
                  <a:outerShdw blurRad="38100" dist="38100" dir="2700000" algn="tl">
                    <a:srgbClr val="000000">
                      <a:alpha val="43137"/>
                    </a:srgbClr>
                  </a:outerShdw>
                </a:effectLst>
              </a:rPr>
              <a:t>Behavioral.</a:t>
            </a:r>
          </a:p>
          <a:p>
            <a:pPr lvl="1"/>
            <a:endParaRPr lang="en-US" altLang="en-US" sz="2400" dirty="0">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xmlns="" id="{9080D787-98B2-451E-8291-42B456D19272}"/>
              </a:ext>
            </a:extLst>
          </p:cNvPr>
          <p:cNvSpPr txBox="1"/>
          <p:nvPr/>
        </p:nvSpPr>
        <p:spPr>
          <a:xfrm>
            <a:off x="399737" y="5908961"/>
            <a:ext cx="113925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Traumatic Incident Stress Information for Emergency Response Workers – NIOSH Publication 2002-107.</a:t>
            </a:r>
            <a:endPar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884561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xmlns="" id="{3496EA6C-543A-4E07-AB34-3A851D6813A8}"/>
              </a:ext>
            </a:extLst>
          </p:cNvPr>
          <p:cNvPicPr>
            <a:picLocks noChangeAspect="1"/>
          </p:cNvPicPr>
          <p:nvPr/>
        </p:nvPicPr>
        <p:blipFill rotWithShape="1">
          <a:blip r:embed="rId3">
            <a:duotone>
              <a:prstClr val="black"/>
              <a:schemeClr val="tx2">
                <a:tint val="45000"/>
                <a:satMod val="400000"/>
              </a:schemeClr>
            </a:duotone>
            <a:alphaModFix amt="30000"/>
            <a:extLst/>
          </a:blip>
          <a:srcRect t="19929"/>
          <a:stretch/>
        </p:blipFill>
        <p:spPr>
          <a:xfrm>
            <a:off x="20" y="10"/>
            <a:ext cx="12191980" cy="6857990"/>
          </a:xfrm>
          <a:prstGeom prst="rect">
            <a:avLst/>
          </a:prstGeom>
        </p:spPr>
      </p:pic>
      <p:pic>
        <p:nvPicPr>
          <p:cNvPr id="74" name="Picture 73">
            <a:extLst>
              <a:ext uri="{FF2B5EF4-FFF2-40B4-BE49-F238E27FC236}">
                <a16:creationId xmlns:a16="http://schemas.microsoft.com/office/drawing/2014/main" xmlns="" id="{6319FFD2-07B5-4029-BFB3-26FCFCC2F1B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5602" name="Rectangle 2">
            <a:extLst>
              <a:ext uri="{FF2B5EF4-FFF2-40B4-BE49-F238E27FC236}">
                <a16:creationId xmlns:a16="http://schemas.microsoft.com/office/drawing/2014/main" xmlns="" id="{58F80394-62A3-4596-B324-ED6CD8CB6A89}"/>
              </a:ext>
            </a:extLst>
          </p:cNvPr>
          <p:cNvSpPr>
            <a:spLocks noGrp="1" noChangeArrowheads="1"/>
          </p:cNvSpPr>
          <p:nvPr>
            <p:ph type="title"/>
          </p:nvPr>
        </p:nvSpPr>
        <p:spPr>
          <a:xfrm>
            <a:off x="2895600" y="764373"/>
            <a:ext cx="8610600" cy="1293028"/>
          </a:xfrm>
        </p:spPr>
        <p:txBody>
          <a:bodyPr>
            <a:normAutofit/>
          </a:bodyPr>
          <a:lstStyle/>
          <a:p>
            <a:r>
              <a:rPr lang="en-US" altLang="en-US" sz="4400" b="1" dirty="0">
                <a:effectLst>
                  <a:outerShdw blurRad="38100" dist="38100" dir="2700000" algn="tl">
                    <a:srgbClr val="000000">
                      <a:alpha val="43137"/>
                    </a:srgbClr>
                  </a:outerShdw>
                </a:effectLst>
              </a:rPr>
              <a:t>Introduction</a:t>
            </a:r>
          </a:p>
        </p:txBody>
      </p:sp>
      <p:sp>
        <p:nvSpPr>
          <p:cNvPr id="25603" name="Rectangle 3">
            <a:extLst>
              <a:ext uri="{FF2B5EF4-FFF2-40B4-BE49-F238E27FC236}">
                <a16:creationId xmlns:a16="http://schemas.microsoft.com/office/drawing/2014/main" xmlns="" id="{283B143E-9EA2-49F0-8073-08A9EEAD78D3}"/>
              </a:ext>
            </a:extLst>
          </p:cNvPr>
          <p:cNvSpPr>
            <a:spLocks noGrp="1" noChangeArrowheads="1"/>
          </p:cNvSpPr>
          <p:nvPr>
            <p:ph idx="1"/>
          </p:nvPr>
        </p:nvSpPr>
        <p:spPr>
          <a:xfrm>
            <a:off x="685800" y="1859280"/>
            <a:ext cx="5410200" cy="4359405"/>
          </a:xfrm>
        </p:spPr>
        <p:txBody>
          <a:bodyPr>
            <a:normAutofit/>
          </a:bodyPr>
          <a:lstStyle/>
          <a:p>
            <a:pPr marL="0" indent="0">
              <a:buNone/>
            </a:pPr>
            <a:r>
              <a:rPr lang="en-US" altLang="en-US" b="1" dirty="0"/>
              <a:t>Anyone involved in traumatic events has the potential to experience:</a:t>
            </a:r>
          </a:p>
          <a:p>
            <a:pPr lvl="1"/>
            <a:r>
              <a:rPr lang="en-US" altLang="en-US" sz="2400" dirty="0"/>
              <a:t>Physical illness.</a:t>
            </a:r>
          </a:p>
          <a:p>
            <a:pPr lvl="1"/>
            <a:r>
              <a:rPr lang="en-US" altLang="en-US" sz="2400" dirty="0"/>
              <a:t>Inability to function adequately on the job.</a:t>
            </a:r>
          </a:p>
          <a:p>
            <a:pPr lvl="1"/>
            <a:r>
              <a:rPr lang="en-US" altLang="en-US" sz="2400" dirty="0"/>
              <a:t>Depression.</a:t>
            </a:r>
          </a:p>
          <a:p>
            <a:pPr lvl="1"/>
            <a:r>
              <a:rPr lang="en-US" altLang="en-US" sz="2400" dirty="0"/>
              <a:t>Anxiety.</a:t>
            </a:r>
          </a:p>
          <a:p>
            <a:pPr lvl="1"/>
            <a:r>
              <a:rPr lang="en-US" altLang="en-US" sz="2400" dirty="0"/>
              <a:t>Marital and family conflict.</a:t>
            </a:r>
          </a:p>
          <a:p>
            <a:pPr lvl="1"/>
            <a:r>
              <a:rPr lang="en-US" altLang="en-US" sz="2400" dirty="0"/>
              <a:t>Death through suicide as a reaction to overwhelming stress.</a:t>
            </a:r>
          </a:p>
          <a:p>
            <a:endParaRPr lang="en-US" altLang="en-US" dirty="0"/>
          </a:p>
        </p:txBody>
      </p:sp>
      <p:sp>
        <p:nvSpPr>
          <p:cNvPr id="5" name="Slide Number Placeholder 5">
            <a:extLst>
              <a:ext uri="{FF2B5EF4-FFF2-40B4-BE49-F238E27FC236}">
                <a16:creationId xmlns:a16="http://schemas.microsoft.com/office/drawing/2014/main" xmlns="" id="{9A314AEF-78DE-428C-BE66-0E96F622802B}"/>
              </a:ext>
            </a:extLst>
          </p:cNvPr>
          <p:cNvSpPr>
            <a:spLocks noGrp="1"/>
          </p:cNvSpPr>
          <p:nvPr>
            <p:ph type="sldNum" sz="quarter" idx="12"/>
          </p:nvPr>
        </p:nvSpPr>
        <p:spPr>
          <a:xfrm>
            <a:off x="8763000" y="38100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2A00C7B-6D41-4176-997C-BAA0E85D35C7}"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3291530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xmlns="" id="{CFD580F5-E7BF-4C1D-BEFD-4A4601EBA87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73" name="Picture 72">
            <a:extLst>
              <a:ext uri="{FF2B5EF4-FFF2-40B4-BE49-F238E27FC236}">
                <a16:creationId xmlns:a16="http://schemas.microsoft.com/office/drawing/2014/main" xmlns="" id="{F0F06750-78FE-4472-8DA5-14CF3336F81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75" name="Rectangle 74">
            <a:extLst>
              <a:ext uri="{FF2B5EF4-FFF2-40B4-BE49-F238E27FC236}">
                <a16:creationId xmlns:a16="http://schemas.microsoft.com/office/drawing/2014/main" xmlns="" id="{2DFFD9D3-0E77-42C3-B89D-A987E7760A5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7" name="Rectangle 76">
            <a:extLst>
              <a:ext uri="{FF2B5EF4-FFF2-40B4-BE49-F238E27FC236}">
                <a16:creationId xmlns:a16="http://schemas.microsoft.com/office/drawing/2014/main" xmlns="" id="{3C48F185-A6F4-40C2-A466-5CB3F23F2F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96651" y="0"/>
            <a:ext cx="1645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xmlns="" id="{5B818A11-B60F-40DF-B271-E26A8F997B24}"/>
              </a:ext>
            </a:extLst>
          </p:cNvPr>
          <p:cNvPicPr>
            <a:picLocks noChangeAspect="1"/>
          </p:cNvPicPr>
          <p:nvPr/>
        </p:nvPicPr>
        <p:blipFill rotWithShape="1">
          <a:blip r:embed="rId5"/>
          <a:srcRect r="2" b="1139"/>
          <a:stretch/>
        </p:blipFill>
        <p:spPr>
          <a:xfrm>
            <a:off x="2405" y="10"/>
            <a:ext cx="7794245" cy="6857990"/>
          </a:xfrm>
          <a:prstGeom prst="rect">
            <a:avLst/>
          </a:prstGeom>
        </p:spPr>
      </p:pic>
      <p:sp>
        <p:nvSpPr>
          <p:cNvPr id="29698" name="Rectangle 2">
            <a:extLst>
              <a:ext uri="{FF2B5EF4-FFF2-40B4-BE49-F238E27FC236}">
                <a16:creationId xmlns:a16="http://schemas.microsoft.com/office/drawing/2014/main" xmlns="" id="{8466167A-9E2F-49E5-9E6A-AF49F8293659}"/>
              </a:ext>
            </a:extLst>
          </p:cNvPr>
          <p:cNvSpPr>
            <a:spLocks noGrp="1" noChangeArrowheads="1"/>
          </p:cNvSpPr>
          <p:nvPr>
            <p:ph type="title"/>
          </p:nvPr>
        </p:nvSpPr>
        <p:spPr>
          <a:xfrm>
            <a:off x="8190963" y="673240"/>
            <a:ext cx="3376838" cy="3446373"/>
          </a:xfrm>
          <a:noFill/>
          <a:ln w="19050">
            <a:noFill/>
            <a:prstDash val="dash"/>
          </a:ln>
        </p:spPr>
        <p:txBody>
          <a:bodyPr vert="horz" lIns="91440" tIns="45720" rIns="91440" bIns="45720" rtlCol="0" anchor="b">
            <a:normAutofit/>
          </a:bodyPr>
          <a:lstStyle/>
          <a:p>
            <a:r>
              <a:rPr lang="en-US" altLang="en-US" sz="4400" b="1" dirty="0">
                <a:effectLst>
                  <a:outerShdw blurRad="38100" dist="38100" dir="2700000" algn="tl">
                    <a:srgbClr val="000000">
                      <a:alpha val="43137"/>
                    </a:srgbClr>
                  </a:outerShdw>
                </a:effectLst>
              </a:rPr>
              <a:t>Concepts and Principles </a:t>
            </a:r>
          </a:p>
        </p:txBody>
      </p:sp>
      <p:sp>
        <p:nvSpPr>
          <p:cNvPr id="5" name="Slide Number Placeholder 5">
            <a:extLst>
              <a:ext uri="{FF2B5EF4-FFF2-40B4-BE49-F238E27FC236}">
                <a16:creationId xmlns:a16="http://schemas.microsoft.com/office/drawing/2014/main" xmlns="" id="{8355DC24-A299-401D-B463-2A5F7EDBE31F}"/>
              </a:ext>
            </a:extLst>
          </p:cNvPr>
          <p:cNvSpPr>
            <a:spLocks noGrp="1"/>
          </p:cNvSpPr>
          <p:nvPr>
            <p:ph type="sldNum" sz="quarter" idx="12"/>
          </p:nvPr>
        </p:nvSpPr>
        <p:spPr>
          <a:xfrm>
            <a:off x="8824600" y="239852"/>
            <a:ext cx="27432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D8E64A0-30CF-4BE2-BBD4-9F7021FA14D0}"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1550358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xmlns="" id="{CFD580F5-E7BF-4C1D-BEFD-4A4601EBA87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75" name="Rectangle 74">
            <a:extLst>
              <a:ext uri="{FF2B5EF4-FFF2-40B4-BE49-F238E27FC236}">
                <a16:creationId xmlns:a16="http://schemas.microsoft.com/office/drawing/2014/main" xmlns=""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3972" name="Picture 4">
            <a:extLst>
              <a:ext uri="{FF2B5EF4-FFF2-40B4-BE49-F238E27FC236}">
                <a16:creationId xmlns:a16="http://schemas.microsoft.com/office/drawing/2014/main" xmlns="" id="{8611A511-2042-4118-994A-C70751E9708C}"/>
              </a:ext>
            </a:extLst>
          </p:cNvPr>
          <p:cNvPicPr>
            <a:picLocks noGrp="1" noChangeAspect="1" noChangeArrowheads="1"/>
          </p:cNvPicPr>
          <p:nvPr>
            <p:ph sz="half" idx="2"/>
          </p:nvPr>
        </p:nvPicPr>
        <p:blipFill rotWithShape="1">
          <a:blip r:embed="rId4">
            <a:duotone>
              <a:prstClr val="black"/>
              <a:schemeClr val="tx2">
                <a:tint val="45000"/>
                <a:satMod val="400000"/>
              </a:schemeClr>
            </a:duotone>
            <a:alphaModFix amt="30000"/>
            <a:extLst/>
          </a:blip>
          <a:srcRect/>
          <a:stretch/>
        </p:blipFill>
        <p:spPr>
          <a:xfrm>
            <a:off x="20" y="10"/>
            <a:ext cx="12191980" cy="6857990"/>
          </a:xfrm>
          <a:prstGeom prst="rect">
            <a:avLst/>
          </a:prstGeom>
        </p:spPr>
      </p:pic>
      <p:pic>
        <p:nvPicPr>
          <p:cNvPr id="77" name="Picture 76">
            <a:extLst>
              <a:ext uri="{FF2B5EF4-FFF2-40B4-BE49-F238E27FC236}">
                <a16:creationId xmlns:a16="http://schemas.microsoft.com/office/drawing/2014/main" xmlns="" id="{6319FFD2-07B5-4029-BFB3-26FCFCC2F1B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83970" name="Rectangle 2">
            <a:extLst>
              <a:ext uri="{FF2B5EF4-FFF2-40B4-BE49-F238E27FC236}">
                <a16:creationId xmlns:a16="http://schemas.microsoft.com/office/drawing/2014/main" xmlns="" id="{50F6E341-B251-4B00-ADAE-1FC241C9027E}"/>
              </a:ext>
            </a:extLst>
          </p:cNvPr>
          <p:cNvSpPr>
            <a:spLocks noGrp="1" noChangeArrowheads="1"/>
          </p:cNvSpPr>
          <p:nvPr>
            <p:ph type="title"/>
          </p:nvPr>
        </p:nvSpPr>
        <p:spPr>
          <a:xfrm>
            <a:off x="2895600" y="764373"/>
            <a:ext cx="8610600" cy="1293028"/>
          </a:xfrm>
        </p:spPr>
        <p:txBody>
          <a:bodyPr vert="horz" lIns="91440" tIns="45720" rIns="91440" bIns="45720" rtlCol="0" anchor="ctr">
            <a:normAutofit/>
          </a:bodyPr>
          <a:lstStyle/>
          <a:p>
            <a:r>
              <a:rPr lang="en-US" altLang="en-US" sz="4400" b="1" dirty="0">
                <a:effectLst>
                  <a:outerShdw blurRad="38100" dist="38100" dir="2700000" algn="tl">
                    <a:srgbClr val="000000">
                      <a:alpha val="43137"/>
                    </a:srgbClr>
                  </a:outerShdw>
                </a:effectLst>
              </a:rPr>
              <a:t>Traumatic Event</a:t>
            </a:r>
          </a:p>
        </p:txBody>
      </p:sp>
      <p:sp>
        <p:nvSpPr>
          <p:cNvPr id="83971" name="Rectangle 3">
            <a:extLst>
              <a:ext uri="{FF2B5EF4-FFF2-40B4-BE49-F238E27FC236}">
                <a16:creationId xmlns:a16="http://schemas.microsoft.com/office/drawing/2014/main" xmlns="" id="{05BDE4E7-C571-416F-9005-B7D018E19A62}"/>
              </a:ext>
            </a:extLst>
          </p:cNvPr>
          <p:cNvSpPr>
            <a:spLocks noGrp="1" noChangeArrowheads="1"/>
          </p:cNvSpPr>
          <p:nvPr>
            <p:ph type="body" sz="half" idx="1"/>
          </p:nvPr>
        </p:nvSpPr>
        <p:spPr>
          <a:xfrm>
            <a:off x="228600" y="2821764"/>
            <a:ext cx="10820400" cy="2530605"/>
          </a:xfrm>
        </p:spPr>
        <p:txBody>
          <a:bodyPr vert="horz" lIns="91440" tIns="45720" rIns="91440" bIns="45720" rtlCol="0">
            <a:normAutofit/>
          </a:bodyPr>
          <a:lstStyle/>
          <a:p>
            <a:pPr marL="0" indent="0">
              <a:buNone/>
            </a:pPr>
            <a:r>
              <a:rPr lang="en-US" altLang="en-US" dirty="0">
                <a:effectLst>
                  <a:outerShdw blurRad="38100" dist="38100" dir="2700000" algn="tl">
                    <a:srgbClr val="000000">
                      <a:alpha val="43137"/>
                    </a:srgbClr>
                  </a:outerShdw>
                </a:effectLst>
              </a:rPr>
              <a:t>An incident in which an individual experienced, witnessed or learned about actual or threatened death or serious injury, or a threat to the physical integrity of self or others and the individual’s response involved intense fear, helplessness, or horror</a:t>
            </a:r>
          </a:p>
        </p:txBody>
      </p:sp>
      <p:sp>
        <p:nvSpPr>
          <p:cNvPr id="6" name="Slide Number Placeholder 6">
            <a:extLst>
              <a:ext uri="{FF2B5EF4-FFF2-40B4-BE49-F238E27FC236}">
                <a16:creationId xmlns:a16="http://schemas.microsoft.com/office/drawing/2014/main" xmlns="" id="{CA7B610B-90A3-4A90-B008-F061A179ADDC}"/>
              </a:ext>
            </a:extLst>
          </p:cNvPr>
          <p:cNvSpPr>
            <a:spLocks noGrp="1"/>
          </p:cNvSpPr>
          <p:nvPr>
            <p:ph type="sldNum" sz="quarter" idx="11"/>
          </p:nvPr>
        </p:nvSpPr>
        <p:spPr>
          <a:xfrm>
            <a:off x="8763000" y="381000"/>
            <a:ext cx="27432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791D6F26-8FA1-4005-AE20-1B7687A67DAF}"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6</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1239181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xmlns="" id="{FBAC0E3C-D684-40AF-B8AD-1786701D0C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827351-4339-4B3F-8B15-5FC93C7FE38D}"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0722" name="Rectangle 2">
            <a:extLst>
              <a:ext uri="{FF2B5EF4-FFF2-40B4-BE49-F238E27FC236}">
                <a16:creationId xmlns:a16="http://schemas.microsoft.com/office/drawing/2014/main" xmlns="" id="{6D0776A2-3A1D-445D-A5CF-C9B1E491CE2A}"/>
              </a:ext>
            </a:extLst>
          </p:cNvPr>
          <p:cNvSpPr>
            <a:spLocks noGrp="1" noChangeArrowheads="1"/>
          </p:cNvSpPr>
          <p:nvPr>
            <p:ph type="title" idx="4294967295"/>
          </p:nvPr>
        </p:nvSpPr>
        <p:spPr>
          <a:xfrm>
            <a:off x="0" y="457200"/>
            <a:ext cx="10972800" cy="1371600"/>
          </a:xfrm>
        </p:spPr>
        <p:txBody>
          <a:bodyPr>
            <a:normAutofit/>
          </a:bodyPr>
          <a:lstStyle/>
          <a:p>
            <a:r>
              <a:rPr lang="en-US" altLang="en-US" sz="4400" b="1" dirty="0">
                <a:effectLst>
                  <a:outerShdw blurRad="38100" dist="38100" dir="2700000" algn="tl">
                    <a:srgbClr val="000000">
                      <a:alpha val="43137"/>
                    </a:srgbClr>
                  </a:outerShdw>
                </a:effectLst>
              </a:rPr>
              <a:t>Traumatic Event</a:t>
            </a:r>
          </a:p>
        </p:txBody>
      </p:sp>
      <p:sp>
        <p:nvSpPr>
          <p:cNvPr id="30723" name="Rectangle 3">
            <a:extLst>
              <a:ext uri="{FF2B5EF4-FFF2-40B4-BE49-F238E27FC236}">
                <a16:creationId xmlns:a16="http://schemas.microsoft.com/office/drawing/2014/main" xmlns="" id="{077CC0DE-1F94-42F4-8FD1-FBE4607991C5}"/>
              </a:ext>
            </a:extLst>
          </p:cNvPr>
          <p:cNvSpPr>
            <a:spLocks noGrp="1" noChangeArrowheads="1"/>
          </p:cNvSpPr>
          <p:nvPr>
            <p:ph type="body" sz="half" idx="4294967295"/>
          </p:nvPr>
        </p:nvSpPr>
        <p:spPr>
          <a:xfrm>
            <a:off x="436454" y="1827726"/>
            <a:ext cx="5384800" cy="4419600"/>
          </a:xfrm>
        </p:spPr>
        <p:txBody>
          <a:bodyPr>
            <a:noAutofit/>
          </a:bodyPr>
          <a:lstStyle/>
          <a:p>
            <a:pPr marL="0" indent="0">
              <a:buNone/>
            </a:pPr>
            <a:r>
              <a:rPr lang="en-US" altLang="en-US" sz="2800" b="1" dirty="0">
                <a:effectLst>
                  <a:outerShdw blurRad="38100" dist="38100" dir="2700000" algn="tl">
                    <a:srgbClr val="000000">
                      <a:alpha val="43137"/>
                    </a:srgbClr>
                  </a:outerShdw>
                </a:effectLst>
              </a:rPr>
              <a:t>Most frequently experienced traumas are: </a:t>
            </a:r>
          </a:p>
          <a:p>
            <a:pPr lvl="1"/>
            <a:r>
              <a:rPr lang="en-US" altLang="en-US" sz="2800" dirty="0">
                <a:effectLst>
                  <a:outerShdw blurRad="38100" dist="38100" dir="2700000" algn="tl">
                    <a:srgbClr val="000000">
                      <a:alpha val="43137"/>
                    </a:srgbClr>
                  </a:outerShdw>
                </a:effectLst>
              </a:rPr>
              <a:t>Witnessing someone being badly injured or killed.</a:t>
            </a:r>
          </a:p>
          <a:p>
            <a:pPr lvl="1"/>
            <a:r>
              <a:rPr lang="en-US" altLang="en-US" sz="2800" dirty="0">
                <a:effectLst>
                  <a:outerShdw blurRad="38100" dist="38100" dir="2700000" algn="tl">
                    <a:srgbClr val="000000">
                      <a:alpha val="43137"/>
                    </a:srgbClr>
                  </a:outerShdw>
                </a:effectLst>
              </a:rPr>
              <a:t>Being involved in a fire, flood, or natural disaster.</a:t>
            </a:r>
          </a:p>
          <a:p>
            <a:pPr lvl="1"/>
            <a:r>
              <a:rPr lang="en-US" altLang="en-US" sz="2800" dirty="0">
                <a:effectLst>
                  <a:outerShdw blurRad="38100" dist="38100" dir="2700000" algn="tl">
                    <a:srgbClr val="000000">
                      <a:alpha val="43137"/>
                    </a:srgbClr>
                  </a:outerShdw>
                </a:effectLst>
              </a:rPr>
              <a:t>Being involved in a life-threatening accident.</a:t>
            </a:r>
          </a:p>
          <a:p>
            <a:pPr lvl="1"/>
            <a:r>
              <a:rPr lang="en-US" altLang="en-US" sz="2800" dirty="0">
                <a:effectLst>
                  <a:outerShdw blurRad="38100" dist="38100" dir="2700000" algn="tl">
                    <a:srgbClr val="000000">
                      <a:alpha val="43137"/>
                    </a:srgbClr>
                  </a:outerShdw>
                </a:effectLst>
              </a:rPr>
              <a:t>Combat exposure.</a:t>
            </a:r>
          </a:p>
        </p:txBody>
      </p:sp>
      <p:pic>
        <p:nvPicPr>
          <p:cNvPr id="5" name="Content Placeholder 4">
            <a:extLst>
              <a:ext uri="{FF2B5EF4-FFF2-40B4-BE49-F238E27FC236}">
                <a16:creationId xmlns:a16="http://schemas.microsoft.com/office/drawing/2014/main" xmlns="" id="{069615CA-7550-454B-95CA-DF4BF5D643E0}"/>
              </a:ext>
            </a:extLst>
          </p:cNvPr>
          <p:cNvPicPr>
            <a:picLocks noGrp="1" noChangeAspect="1"/>
          </p:cNvPicPr>
          <p:nvPr>
            <p:ph sz="half" idx="4294967295"/>
          </p:nvPr>
        </p:nvPicPr>
        <p:blipFill>
          <a:blip r:embed="rId3"/>
          <a:stretch>
            <a:fillRect/>
          </a:stretch>
        </p:blipFill>
        <p:spPr>
          <a:xfrm>
            <a:off x="5714206" y="1828800"/>
            <a:ext cx="6097587" cy="3932238"/>
          </a:xfrm>
        </p:spPr>
      </p:pic>
    </p:spTree>
    <p:custDataLst>
      <p:tags r:id="rId1"/>
    </p:custDataLst>
    <p:extLst>
      <p:ext uri="{BB962C8B-B14F-4D97-AF65-F5344CB8AC3E}">
        <p14:creationId xmlns:p14="http://schemas.microsoft.com/office/powerpoint/2010/main" val="324768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220F06-4F1B-46C2-9EFF-2A5070F2EB66}"/>
              </a:ext>
            </a:extLst>
          </p:cNvPr>
          <p:cNvSpPr>
            <a:spLocks noGrp="1"/>
          </p:cNvSpPr>
          <p:nvPr>
            <p:ph type="title"/>
          </p:nvPr>
        </p:nvSpPr>
        <p:spPr/>
        <p:txBody>
          <a:bodyPr/>
          <a:lstStyle/>
          <a:p>
            <a:endParaRPr lang="en-US"/>
          </a:p>
        </p:txBody>
      </p:sp>
      <p:pic>
        <p:nvPicPr>
          <p:cNvPr id="4" name="First Responders Face PTSD Risk After Las Vegas Shooting - NBC Nightly News">
            <a:hlinkClick r:id="" action="ppaction://media"/>
            <a:extLst>
              <a:ext uri="{FF2B5EF4-FFF2-40B4-BE49-F238E27FC236}">
                <a16:creationId xmlns:a16="http://schemas.microsoft.com/office/drawing/2014/main" xmlns="" id="{C6C1A05B-E15C-4FC5-A39E-6544491E23F6}"/>
              </a:ext>
            </a:extLst>
          </p:cNvPr>
          <p:cNvPicPr>
            <a:picLocks noGrp="1" noChangeAspect="1"/>
          </p:cNvPicPr>
          <p:nvPr>
            <p:ph idx="1"/>
            <a:videoFile r:link="rId2"/>
            <p:extLst>
              <p:ext uri="{DAA4B4D4-6D71-4841-9C94-3DE7FCFB9230}">
                <p14:media xmlns:p14="http://schemas.microsoft.com/office/powerpoint/2010/main" r:embed="rId3">
                  <p14:trim end="15207.7222"/>
                </p14:media>
              </p:ext>
            </p:extLst>
          </p:nvPr>
        </p:nvPicPr>
        <p:blipFill>
          <a:blip r:embed="rId5"/>
          <a:stretch>
            <a:fillRect/>
          </a:stretch>
        </p:blipFill>
        <p:spPr>
          <a:xfrm>
            <a:off x="-1702" y="0"/>
            <a:ext cx="12193702" cy="6858957"/>
          </a:xfrm>
        </p:spPr>
      </p:pic>
    </p:spTree>
    <p:custDataLst>
      <p:tags r:id="rId1"/>
    </p:custDataLst>
    <p:extLst>
      <p:ext uri="{BB962C8B-B14F-4D97-AF65-F5344CB8AC3E}">
        <p14:creationId xmlns:p14="http://schemas.microsoft.com/office/powerpoint/2010/main" val="263618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xmlns="" id="{9CC55DAA-6C89-4212-B462-02AC159C35B0}"/>
              </a:ext>
            </a:extLst>
          </p:cNvPr>
          <p:cNvSpPr>
            <a:spLocks noGrp="1" noChangeArrowheads="1"/>
          </p:cNvSpPr>
          <p:nvPr>
            <p:ph type="title"/>
          </p:nvPr>
        </p:nvSpPr>
        <p:spPr>
          <a:xfrm>
            <a:off x="2895600" y="888240"/>
            <a:ext cx="8610600" cy="904462"/>
          </a:xfrm>
        </p:spPr>
        <p:txBody>
          <a:bodyPr>
            <a:normAutofit/>
          </a:bodyPr>
          <a:lstStyle/>
          <a:p>
            <a:r>
              <a:rPr lang="en-US" altLang="en-US" sz="4400" b="1" dirty="0">
                <a:effectLst>
                  <a:outerShdw blurRad="38100" dist="38100" dir="2700000" algn="tl">
                    <a:srgbClr val="000000">
                      <a:alpha val="43137"/>
                    </a:srgbClr>
                  </a:outerShdw>
                </a:effectLst>
              </a:rPr>
              <a:t>Acute Traumatic Stress</a:t>
            </a:r>
          </a:p>
        </p:txBody>
      </p:sp>
      <p:sp>
        <p:nvSpPr>
          <p:cNvPr id="32771" name="Rectangle 3">
            <a:extLst>
              <a:ext uri="{FF2B5EF4-FFF2-40B4-BE49-F238E27FC236}">
                <a16:creationId xmlns:a16="http://schemas.microsoft.com/office/drawing/2014/main" xmlns="" id="{89961DB5-EB8A-4F1A-ABA4-C9A6C60FCDFA}"/>
              </a:ext>
            </a:extLst>
          </p:cNvPr>
          <p:cNvSpPr>
            <a:spLocks noGrp="1" noChangeArrowheads="1"/>
          </p:cNvSpPr>
          <p:nvPr>
            <p:ph idx="1"/>
          </p:nvPr>
        </p:nvSpPr>
        <p:spPr>
          <a:xfrm>
            <a:off x="878983" y="2050727"/>
            <a:ext cx="10274121" cy="4426225"/>
          </a:xfrm>
        </p:spPr>
        <p:txBody>
          <a:bodyPr>
            <a:noAutofit/>
          </a:bodyPr>
          <a:lstStyle/>
          <a:p>
            <a:r>
              <a:rPr lang="en-US" altLang="en-US" sz="2800" b="1" dirty="0">
                <a:effectLst>
                  <a:outerShdw blurRad="38100" dist="38100" dir="2700000" algn="tl">
                    <a:srgbClr val="000000">
                      <a:alpha val="43137"/>
                    </a:srgbClr>
                  </a:outerShdw>
                </a:effectLst>
              </a:rPr>
              <a:t>Stress</a:t>
            </a:r>
            <a:r>
              <a:rPr lang="en-US" altLang="en-US" sz="2800" dirty="0">
                <a:effectLst>
                  <a:outerShdw blurRad="38100" dist="38100" dir="2700000" algn="tl">
                    <a:srgbClr val="000000">
                      <a:alpha val="43137"/>
                    </a:srgbClr>
                  </a:outerShdw>
                </a:effectLst>
              </a:rPr>
              <a:t> - A state of physical and psychological arousal that follows any demand made upon an </a:t>
            </a:r>
            <a:r>
              <a:rPr lang="en-US" altLang="en-US" sz="2800" dirty="0" smtClean="0">
                <a:effectLst>
                  <a:outerShdw blurRad="38100" dist="38100" dir="2700000" algn="tl">
                    <a:srgbClr val="000000">
                      <a:alpha val="43137"/>
                    </a:srgbClr>
                  </a:outerShdw>
                </a:effectLst>
              </a:rPr>
              <a:t>individual</a:t>
            </a:r>
          </a:p>
          <a:p>
            <a:endParaRPr lang="en-US" altLang="en-US" sz="1100" dirty="0">
              <a:effectLst>
                <a:outerShdw blurRad="38100" dist="38100" dir="2700000" algn="tl">
                  <a:srgbClr val="000000">
                    <a:alpha val="43137"/>
                  </a:srgbClr>
                </a:outerShdw>
              </a:effectLst>
            </a:endParaRPr>
          </a:p>
          <a:p>
            <a:r>
              <a:rPr lang="en-US" altLang="en-US" sz="2800" b="1" dirty="0">
                <a:solidFill>
                  <a:srgbClr val="FFFF00"/>
                </a:solidFill>
                <a:effectLst>
                  <a:outerShdw blurRad="38100" dist="38100" dir="2700000" algn="tl">
                    <a:srgbClr val="000000">
                      <a:alpha val="43137"/>
                    </a:srgbClr>
                  </a:outerShdw>
                </a:effectLst>
              </a:rPr>
              <a:t>Traumatic Stress </a:t>
            </a:r>
            <a:r>
              <a:rPr lang="en-US" altLang="en-US" sz="2800" dirty="0">
                <a:solidFill>
                  <a:srgbClr val="FFFF00"/>
                </a:solidFill>
                <a:effectLst>
                  <a:outerShdw blurRad="38100" dist="38100" dir="2700000" algn="tl">
                    <a:srgbClr val="000000">
                      <a:alpha val="43137"/>
                    </a:srgbClr>
                  </a:outerShdw>
                </a:effectLst>
              </a:rPr>
              <a:t>- A distinctive pattern of physical, mental, and emotional responses is seen in the majority of individuals after experiencing a traumatic event </a:t>
            </a:r>
          </a:p>
          <a:p>
            <a:pPr lvl="1"/>
            <a:r>
              <a:rPr lang="en-US" altLang="en-US" sz="2800" dirty="0">
                <a:solidFill>
                  <a:srgbClr val="FFFF00"/>
                </a:solidFill>
                <a:effectLst>
                  <a:outerShdw blurRad="38100" dist="38100" dir="2700000" algn="tl">
                    <a:srgbClr val="000000">
                      <a:alpha val="43137"/>
                    </a:srgbClr>
                  </a:outerShdw>
                </a:effectLst>
              </a:rPr>
              <a:t>Increased arousal and anxiety</a:t>
            </a:r>
          </a:p>
          <a:p>
            <a:pPr lvl="1"/>
            <a:r>
              <a:rPr lang="en-US" altLang="en-US" sz="2800" dirty="0">
                <a:solidFill>
                  <a:srgbClr val="FFFF00"/>
                </a:solidFill>
                <a:effectLst>
                  <a:outerShdw blurRad="38100" dist="38100" dir="2700000" algn="tl">
                    <a:srgbClr val="000000">
                      <a:alpha val="43137"/>
                    </a:srgbClr>
                  </a:outerShdw>
                </a:effectLst>
              </a:rPr>
              <a:t>Sleep difficulties</a:t>
            </a:r>
          </a:p>
          <a:p>
            <a:pPr lvl="1"/>
            <a:r>
              <a:rPr lang="en-US" altLang="en-US" sz="2800" dirty="0">
                <a:solidFill>
                  <a:srgbClr val="FFFF00"/>
                </a:solidFill>
                <a:effectLst>
                  <a:outerShdw blurRad="38100" dist="38100" dir="2700000" algn="tl">
                    <a:srgbClr val="000000">
                      <a:alpha val="43137"/>
                    </a:srgbClr>
                  </a:outerShdw>
                </a:effectLst>
              </a:rPr>
              <a:t>Emotional numbness and withdrawal</a:t>
            </a:r>
          </a:p>
          <a:p>
            <a:pPr lvl="1"/>
            <a:r>
              <a:rPr lang="en-US" altLang="en-US" sz="2800" dirty="0">
                <a:solidFill>
                  <a:srgbClr val="FFFF00"/>
                </a:solidFill>
                <a:effectLst>
                  <a:outerShdw blurRad="38100" dist="38100" dir="2700000" algn="tl">
                    <a:srgbClr val="000000">
                      <a:alpha val="43137"/>
                    </a:srgbClr>
                  </a:outerShdw>
                </a:effectLst>
              </a:rPr>
              <a:t>Preoccupation with and re-experiencing of the traumatic event</a:t>
            </a:r>
          </a:p>
        </p:txBody>
      </p:sp>
      <p:sp>
        <p:nvSpPr>
          <p:cNvPr id="5" name="Slide Number Placeholder 5">
            <a:extLst>
              <a:ext uri="{FF2B5EF4-FFF2-40B4-BE49-F238E27FC236}">
                <a16:creationId xmlns:a16="http://schemas.microsoft.com/office/drawing/2014/main" xmlns="" id="{D9AD3013-1313-42EE-AA10-AA928039BF64}"/>
              </a:ext>
            </a:extLst>
          </p:cNvPr>
          <p:cNvSpPr>
            <a:spLocks noGrp="1"/>
          </p:cNvSpPr>
          <p:nvPr>
            <p:ph type="sldNum" sz="quarter" idx="12"/>
          </p:nvPr>
        </p:nvSpPr>
        <p:spPr>
          <a:xfrm>
            <a:off x="9037320" y="596976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D638A-6F80-4A1A-AA47-DEA6FA24B67F}"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9491179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306558&quot;&gt;&lt;object type=&quot;3&quot; unique_id=&quot;306559&quot;&gt;&lt;property id=&quot;20148&quot; value=&quot;5&quot;/&gt;&lt;property id=&quot;20300&quot; value=&quot;Slide 1 - &amp;quot;Disaster Site Worker Safety&amp;quot;&quot;/&gt;&lt;property id=&quot;20307&quot; value=&quot;257&quot;/&gt;&lt;/object&gt;&lt;object type=&quot;3&quot; unique_id=&quot;306560&quot;&gt;&lt;property id=&quot;20148&quot; value=&quot;5&quot;/&gt;&lt;property id=&quot;20300&quot; value=&quot;Slide 2 - &amp;quot;Objectives&amp;quot;&quot;/&gt;&lt;property id=&quot;20307&quot; value=&quot;258&quot;/&gt;&lt;/object&gt;&lt;object type=&quot;3&quot; unique_id=&quot;306561&quot;&gt;&lt;property id=&quot;20148&quot; value=&quot;5&quot;/&gt;&lt;property id=&quot;20300&quot; value=&quot;Slide 3 - &amp;quot;Introduction&amp;quot;&quot;/&gt;&lt;property id=&quot;20307&quot; value=&quot;259&quot;/&gt;&lt;/object&gt;&lt;object type=&quot;3&quot; unique_id=&quot;306562&quot;&gt;&lt;property id=&quot;20148&quot; value=&quot;5&quot;/&gt;&lt;property id=&quot;20300&quot; value=&quot;Slide 4 - &amp;quot;Introduction&amp;quot;&quot;/&gt;&lt;property id=&quot;20307&quot; value=&quot;260&quot;/&gt;&lt;/object&gt;&lt;object type=&quot;3&quot; unique_id=&quot;306563&quot;&gt;&lt;property id=&quot;20148&quot; value=&quot;5&quot;/&gt;&lt;property id=&quot;20300&quot; value=&quot;Slide 5 - &amp;quot;Concepts and Principles &amp;quot;&quot;/&gt;&lt;property id=&quot;20307&quot; value=&quot;261&quot;/&gt;&lt;/object&gt;&lt;object type=&quot;3&quot; unique_id=&quot;306564&quot;&gt;&lt;property id=&quot;20148&quot; value=&quot;5&quot;/&gt;&lt;property id=&quot;20300&quot; value=&quot;Slide 6 - &amp;quot;Traumatic Event&amp;quot;&quot;/&gt;&lt;property id=&quot;20307&quot; value=&quot;262&quot;/&gt;&lt;/object&gt;&lt;object type=&quot;3&quot; unique_id=&quot;306565&quot;&gt;&lt;property id=&quot;20148&quot; value=&quot;5&quot;/&gt;&lt;property id=&quot;20300&quot; value=&quot;Slide 7 - &amp;quot;Traumatic Event&amp;quot;&quot;/&gt;&lt;property id=&quot;20307&quot; value=&quot;263&quot;/&gt;&lt;/object&gt;&lt;object type=&quot;3&quot; unique_id=&quot;306566&quot;&gt;&lt;property id=&quot;20148&quot; value=&quot;5&quot;/&gt;&lt;property id=&quot;20300&quot; value=&quot;Slide 8&quot;/&gt;&lt;property id=&quot;20307&quot; value=&quot;264&quot;/&gt;&lt;/object&gt;&lt;object type=&quot;3&quot; unique_id=&quot;306567&quot;&gt;&lt;property id=&quot;20148&quot; value=&quot;5&quot;/&gt;&lt;property id=&quot;20300&quot; value=&quot;Slide 9 - &amp;quot;Acute Traumatic Stress&amp;quot;&quot;/&gt;&lt;property id=&quot;20307&quot; value=&quot;265&quot;/&gt;&lt;/object&gt;&lt;object type=&quot;3&quot; unique_id=&quot;306568&quot;&gt;&lt;property id=&quot;20148&quot; value=&quot;5&quot;/&gt;&lt;property id=&quot;20300&quot; value=&quot;Slide 10 - &amp;quot;Post-Traumatic Stress Disorder (PTSD)&amp;quot;&quot;/&gt;&lt;property id=&quot;20307&quot; value=&quot;266&quot;/&gt;&lt;/object&gt;&lt;object type=&quot;3&quot; unique_id=&quot;306569&quot;&gt;&lt;property id=&quot;20148&quot; value=&quot;5&quot;/&gt;&lt;property id=&quot;20300&quot; value=&quot;Slide 11 - &amp;quot;Post-Traumatic Stress Disorder (PTSD)&amp;quot;&quot;/&gt;&lt;property id=&quot;20307&quot; value=&quot;267&quot;/&gt;&lt;/object&gt;&lt;object type=&quot;3&quot; unique_id=&quot;306570&quot;&gt;&lt;property id=&quot;20148&quot; value=&quot;5&quot;/&gt;&lt;property id=&quot;20300&quot; value=&quot;Slide 12 - &amp;quot;Post-Traumatic Stress Disorder (PTSD)&amp;quot;&quot;/&gt;&lt;property id=&quot;20307&quot; value=&quot;268&quot;/&gt;&lt;/object&gt;&lt;object type=&quot;3&quot; unique_id=&quot;306571&quot;&gt;&lt;property id=&quot;20148&quot; value=&quot;5&quot;/&gt;&lt;property id=&quot;20300&quot; value=&quot;Slide 13 - &amp;quot;Post-Traumatic Stress Disorder (PTSD)&amp;quot;&quot;/&gt;&lt;property id=&quot;20307&quot; value=&quot;269&quot;/&gt;&lt;/object&gt;&lt;object type=&quot;3&quot; unique_id=&quot;306572&quot;&gt;&lt;property id=&quot;20148&quot; value=&quot;5&quot;/&gt;&lt;property id=&quot;20300&quot; value=&quot;Slide 14 - &amp;quot;Acute Stress Disorder&amp;quot;&quot;/&gt;&lt;property id=&quot;20307&quot; value=&quot;270&quot;/&gt;&lt;/object&gt;&lt;object type=&quot;3&quot; unique_id=&quot;306573&quot;&gt;&lt;property id=&quot;20148&quot; value=&quot;5&quot;/&gt;&lt;property id=&quot;20300&quot; value=&quot;Slide 15 - &amp;quot;Risk Factors for PTSD&amp;quot;&quot;/&gt;&lt;property id=&quot;20307&quot; value=&quot;271&quot;/&gt;&lt;/object&gt;&lt;object type=&quot;3&quot; unique_id=&quot;306574&quot;&gt;&lt;property id=&quot;20148&quot; value=&quot;5&quot;/&gt;&lt;property id=&quot;20300&quot; value=&quot;Slide 16 - &amp;quot;Resilience to Traumatic Stress&amp;quot;&quot;/&gt;&lt;property id=&quot;20307&quot; value=&quot;272&quot;/&gt;&lt;/object&gt;&lt;object type=&quot;3&quot; unique_id=&quot;306575&quot;&gt;&lt;property id=&quot;20148&quot; value=&quot;5&quot;/&gt;&lt;property id=&quot;20300&quot; value=&quot;Slide 17 - &amp;quot;Critical Incident Stress Management (CISM)&amp;quot;&quot;/&gt;&lt;property id=&quot;20307&quot; value=&quot;273&quot;/&gt;&lt;/object&gt;&lt;object type=&quot;3&quot; unique_id=&quot;306576&quot;&gt;&lt;property id=&quot;20148&quot; value=&quot;5&quot;/&gt;&lt;property id=&quot;20300&quot; value=&quot;Slide 18 - &amp;quot;Community Support Programs&amp;quot;&quot;/&gt;&lt;property id=&quot;20307&quot; value=&quot;274&quot;/&gt;&lt;/object&gt;&lt;object type=&quot;3&quot; unique_id=&quot;306577&quot;&gt;&lt;property id=&quot;20148&quot; value=&quot;5&quot;/&gt;&lt;property id=&quot;20300&quot; value=&quot;Slide 19 - &amp;quot;Dashboard&amp;quot;&quot;/&gt;&lt;property id=&quot;20307&quot; value=&quot;275&quot;/&gt;&lt;/object&gt;&lt;/object&gt;&lt;object type=&quot;8&quot; unique_id=&quot;306598&quot;&gt;&lt;/object&gt;&lt;/object&gt;&lt;/database&gt;"/>
  <p:tag name="ARTICULATE_SLIDE_COUNT" val="19"/>
  <p:tag name="MMPROD_NEXTUNIQUEID" val="10013"/>
  <p:tag name="ARTICULATE_PROJECT_OPEN"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790</Words>
  <Application>Microsoft Office PowerPoint</Application>
  <PresentationFormat>Widescreen</PresentationFormat>
  <Paragraphs>116</Paragraphs>
  <Slides>19</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Gothic</vt:lpstr>
      <vt:lpstr>Raleway</vt:lpstr>
      <vt:lpstr>Vapor Trail</vt:lpstr>
      <vt:lpstr>Disaster Site Worker Safety</vt:lpstr>
      <vt:lpstr>Objectives</vt:lpstr>
      <vt:lpstr>Introduction</vt:lpstr>
      <vt:lpstr>Introduction</vt:lpstr>
      <vt:lpstr>Concepts and Principles </vt:lpstr>
      <vt:lpstr>Traumatic Event</vt:lpstr>
      <vt:lpstr>Traumatic Event</vt:lpstr>
      <vt:lpstr>PowerPoint Presentation</vt:lpstr>
      <vt:lpstr>Acute Traumatic Stress</vt:lpstr>
      <vt:lpstr>Post-Traumatic Stress Disorder (PTSD)</vt:lpstr>
      <vt:lpstr>Post-Traumatic Stress Disorder (PTSD)</vt:lpstr>
      <vt:lpstr>Post-Traumatic Stress Disorder (PTSD)</vt:lpstr>
      <vt:lpstr>Post-Traumatic Stress Disorder (PTSD)</vt:lpstr>
      <vt:lpstr>Acute Stress Disorder</vt:lpstr>
      <vt:lpstr>Risk Factors for PTSD</vt:lpstr>
      <vt:lpstr>Resilience to Traumatic Stress</vt:lpstr>
      <vt:lpstr>Critical Incident Stress Management (CISM)</vt:lpstr>
      <vt:lpstr>Community Support Programs</vt:lpstr>
      <vt:lpstr>Dashboard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 Site Worker Safety</dc:title>
  <dc:creator>Paul Wind</dc:creator>
  <cp:lastModifiedBy>Owner</cp:lastModifiedBy>
  <cp:revision>7</cp:revision>
  <dcterms:created xsi:type="dcterms:W3CDTF">2018-03-12T03:14:46Z</dcterms:created>
  <dcterms:modified xsi:type="dcterms:W3CDTF">2018-09-25T23:50:22Z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30CDE1BC-6AD6-41D6-B40B-3EE9E2ED4748</vt:lpwstr>
  </property>
  <property fmtid="{D5CDD505-2E9C-101B-9397-08002B2CF9AE}" pid="3" name="ArticulatePath">
    <vt:lpwstr>MODULE 8 Traumatic Stress</vt:lpwstr>
  </property>
</Properties>
</file>